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31"/>
  </p:notesMasterIdLst>
  <p:handoutMasterIdLst>
    <p:handoutMasterId r:id="rId32"/>
  </p:handoutMasterIdLst>
  <p:sldIdLst>
    <p:sldId id="256" r:id="rId2"/>
    <p:sldId id="1030" r:id="rId3"/>
    <p:sldId id="1032" r:id="rId4"/>
    <p:sldId id="1033" r:id="rId5"/>
    <p:sldId id="1037" r:id="rId6"/>
    <p:sldId id="1039" r:id="rId7"/>
    <p:sldId id="1040" r:id="rId8"/>
    <p:sldId id="1041" r:id="rId9"/>
    <p:sldId id="1051" r:id="rId10"/>
    <p:sldId id="1052" r:id="rId11"/>
    <p:sldId id="1053" r:id="rId12"/>
    <p:sldId id="1054" r:id="rId13"/>
    <p:sldId id="1091" r:id="rId14"/>
    <p:sldId id="1060" r:id="rId15"/>
    <p:sldId id="1074" r:id="rId16"/>
    <p:sldId id="1067" r:id="rId17"/>
    <p:sldId id="1087" r:id="rId18"/>
    <p:sldId id="1088" r:id="rId19"/>
    <p:sldId id="1089" r:id="rId20"/>
    <p:sldId id="1068" r:id="rId21"/>
    <p:sldId id="1075" r:id="rId22"/>
    <p:sldId id="1080" r:id="rId23"/>
    <p:sldId id="1076" r:id="rId24"/>
    <p:sldId id="1077" r:id="rId25"/>
    <p:sldId id="1078" r:id="rId26"/>
    <p:sldId id="1079" r:id="rId27"/>
    <p:sldId id="1061" r:id="rId28"/>
    <p:sldId id="1081" r:id="rId29"/>
    <p:sldId id="1063" r:id="rId30"/>
  </p:sldIdLst>
  <p:sldSz cx="9144000" cy="6858000" type="screen4x3"/>
  <p:notesSz cx="6888163" cy="10020300"/>
  <p:defaultTextStyle>
    <a:defPPr>
      <a:defRPr lang="es-ES"/>
    </a:defPPr>
    <a:lvl1pPr algn="l" rtl="0" fontAlgn="base">
      <a:spcBef>
        <a:spcPct val="0"/>
      </a:spcBef>
      <a:spcAft>
        <a:spcPct val="0"/>
      </a:spcAft>
      <a:defRPr sz="2000" kern="1200">
        <a:solidFill>
          <a:schemeClr val="tx1"/>
        </a:solidFill>
        <a:latin typeface="Comic Sans MS" pitchFamily="66" charset="0"/>
        <a:ea typeface="+mn-ea"/>
        <a:cs typeface="+mn-cs"/>
      </a:defRPr>
    </a:lvl1pPr>
    <a:lvl2pPr marL="457200" algn="l" rtl="0" fontAlgn="base">
      <a:spcBef>
        <a:spcPct val="0"/>
      </a:spcBef>
      <a:spcAft>
        <a:spcPct val="0"/>
      </a:spcAft>
      <a:defRPr sz="2000" kern="1200">
        <a:solidFill>
          <a:schemeClr val="tx1"/>
        </a:solidFill>
        <a:latin typeface="Comic Sans MS" pitchFamily="66" charset="0"/>
        <a:ea typeface="+mn-ea"/>
        <a:cs typeface="+mn-cs"/>
      </a:defRPr>
    </a:lvl2pPr>
    <a:lvl3pPr marL="914400" algn="l" rtl="0" fontAlgn="base">
      <a:spcBef>
        <a:spcPct val="0"/>
      </a:spcBef>
      <a:spcAft>
        <a:spcPct val="0"/>
      </a:spcAft>
      <a:defRPr sz="2000" kern="1200">
        <a:solidFill>
          <a:schemeClr val="tx1"/>
        </a:solidFill>
        <a:latin typeface="Comic Sans MS" pitchFamily="66" charset="0"/>
        <a:ea typeface="+mn-ea"/>
        <a:cs typeface="+mn-cs"/>
      </a:defRPr>
    </a:lvl3pPr>
    <a:lvl4pPr marL="1371600" algn="l" rtl="0" fontAlgn="base">
      <a:spcBef>
        <a:spcPct val="0"/>
      </a:spcBef>
      <a:spcAft>
        <a:spcPct val="0"/>
      </a:spcAft>
      <a:defRPr sz="2000" kern="1200">
        <a:solidFill>
          <a:schemeClr val="tx1"/>
        </a:solidFill>
        <a:latin typeface="Comic Sans MS" pitchFamily="66" charset="0"/>
        <a:ea typeface="+mn-ea"/>
        <a:cs typeface="+mn-cs"/>
      </a:defRPr>
    </a:lvl4pPr>
    <a:lvl5pPr marL="1828800" algn="l" rtl="0" fontAlgn="base">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66FF"/>
    <a:srgbClr val="4F980C"/>
    <a:srgbClr val="A5F35F"/>
    <a:srgbClr val="00FFFF"/>
    <a:srgbClr val="65FFB2"/>
    <a:srgbClr val="DAE183"/>
    <a:srgbClr val="8EE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783" autoAdjust="0"/>
    <p:restoredTop sz="99327" autoAdjust="0"/>
  </p:normalViewPr>
  <p:slideViewPr>
    <p:cSldViewPr>
      <p:cViewPr>
        <p:scale>
          <a:sx n="60" d="100"/>
          <a:sy n="60" d="100"/>
        </p:scale>
        <p:origin x="-1950"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hdr" sz="quarter"/>
          </p:nvPr>
        </p:nvSpPr>
        <p:spPr bwMode="auto">
          <a:xfrm>
            <a:off x="0" y="0"/>
            <a:ext cx="2986088" cy="501650"/>
          </a:xfrm>
          <a:prstGeom prst="rect">
            <a:avLst/>
          </a:prstGeom>
          <a:noFill/>
          <a:ln>
            <a:noFill/>
          </a:ln>
          <a:effectLst/>
          <a:extLst/>
        </p:spPr>
        <p:txBody>
          <a:bodyPr vert="horz" wrap="square" lIns="92446" tIns="46223" rIns="92446" bIns="46223" numCol="1" anchor="t" anchorCtr="0" compatLnSpc="1">
            <a:prstTxWarp prst="textNoShape">
              <a:avLst/>
            </a:prstTxWarp>
          </a:bodyPr>
          <a:lstStyle>
            <a:lvl1pPr>
              <a:defRPr sz="1200">
                <a:latin typeface="Arial" charset="0"/>
              </a:defRPr>
            </a:lvl1pPr>
          </a:lstStyle>
          <a:p>
            <a:pPr>
              <a:defRPr/>
            </a:pPr>
            <a:endParaRPr lang="es-ES" dirty="0"/>
          </a:p>
        </p:txBody>
      </p:sp>
      <p:sp>
        <p:nvSpPr>
          <p:cNvPr id="313347" name="Rectangle 3"/>
          <p:cNvSpPr>
            <a:spLocks noGrp="1" noChangeArrowheads="1"/>
          </p:cNvSpPr>
          <p:nvPr>
            <p:ph type="dt" sz="quarter" idx="1"/>
          </p:nvPr>
        </p:nvSpPr>
        <p:spPr bwMode="auto">
          <a:xfrm>
            <a:off x="3900488" y="0"/>
            <a:ext cx="2986087" cy="501650"/>
          </a:xfrm>
          <a:prstGeom prst="rect">
            <a:avLst/>
          </a:prstGeom>
          <a:noFill/>
          <a:ln>
            <a:noFill/>
          </a:ln>
          <a:effectLst/>
          <a:extLst/>
        </p:spPr>
        <p:txBody>
          <a:bodyPr vert="horz" wrap="square" lIns="92446" tIns="46223" rIns="92446" bIns="46223" numCol="1" anchor="t" anchorCtr="0" compatLnSpc="1">
            <a:prstTxWarp prst="textNoShape">
              <a:avLst/>
            </a:prstTxWarp>
          </a:bodyPr>
          <a:lstStyle>
            <a:lvl1pPr algn="r">
              <a:defRPr sz="1200">
                <a:latin typeface="Arial" charset="0"/>
              </a:defRPr>
            </a:lvl1pPr>
          </a:lstStyle>
          <a:p>
            <a:pPr>
              <a:defRPr/>
            </a:pPr>
            <a:endParaRPr lang="es-ES" dirty="0"/>
          </a:p>
        </p:txBody>
      </p:sp>
      <p:sp>
        <p:nvSpPr>
          <p:cNvPr id="313348" name="Rectangle 4"/>
          <p:cNvSpPr>
            <a:spLocks noGrp="1" noChangeArrowheads="1"/>
          </p:cNvSpPr>
          <p:nvPr>
            <p:ph type="ftr" sz="quarter" idx="2"/>
          </p:nvPr>
        </p:nvSpPr>
        <p:spPr bwMode="auto">
          <a:xfrm>
            <a:off x="0" y="9517063"/>
            <a:ext cx="2986088" cy="501650"/>
          </a:xfrm>
          <a:prstGeom prst="rect">
            <a:avLst/>
          </a:prstGeom>
          <a:noFill/>
          <a:ln>
            <a:noFill/>
          </a:ln>
          <a:effectLst/>
          <a:extLst/>
        </p:spPr>
        <p:txBody>
          <a:bodyPr vert="horz" wrap="square" lIns="92446" tIns="46223" rIns="92446" bIns="46223" numCol="1" anchor="b" anchorCtr="0" compatLnSpc="1">
            <a:prstTxWarp prst="textNoShape">
              <a:avLst/>
            </a:prstTxWarp>
          </a:bodyPr>
          <a:lstStyle>
            <a:lvl1pPr>
              <a:defRPr sz="1200">
                <a:latin typeface="Arial" charset="0"/>
              </a:defRPr>
            </a:lvl1pPr>
          </a:lstStyle>
          <a:p>
            <a:pPr>
              <a:defRPr/>
            </a:pPr>
            <a:endParaRPr lang="es-ES" dirty="0"/>
          </a:p>
        </p:txBody>
      </p:sp>
      <p:sp>
        <p:nvSpPr>
          <p:cNvPr id="313349" name="Rectangle 5"/>
          <p:cNvSpPr>
            <a:spLocks noGrp="1" noChangeArrowheads="1"/>
          </p:cNvSpPr>
          <p:nvPr>
            <p:ph type="sldNum" sz="quarter" idx="3"/>
          </p:nvPr>
        </p:nvSpPr>
        <p:spPr bwMode="auto">
          <a:xfrm>
            <a:off x="3900488" y="9517063"/>
            <a:ext cx="2986087" cy="501650"/>
          </a:xfrm>
          <a:prstGeom prst="rect">
            <a:avLst/>
          </a:prstGeom>
          <a:noFill/>
          <a:ln>
            <a:noFill/>
          </a:ln>
          <a:effectLst/>
          <a:extLst/>
        </p:spPr>
        <p:txBody>
          <a:bodyPr vert="horz" wrap="square" lIns="92446" tIns="46223" rIns="92446" bIns="46223" numCol="1" anchor="b" anchorCtr="0" compatLnSpc="1">
            <a:prstTxWarp prst="textNoShape">
              <a:avLst/>
            </a:prstTxWarp>
          </a:bodyPr>
          <a:lstStyle>
            <a:lvl1pPr algn="r">
              <a:defRPr sz="1200">
                <a:latin typeface="Arial" charset="0"/>
              </a:defRPr>
            </a:lvl1pPr>
          </a:lstStyle>
          <a:p>
            <a:pPr>
              <a:defRPr/>
            </a:pPr>
            <a:fld id="{C76D9E79-5091-432B-B66C-D0C38C4F8AA8}" type="slidenum">
              <a:rPr lang="es-ES"/>
              <a:pPr>
                <a:defRPr/>
              </a:pPr>
              <a:t>‹Nº›</a:t>
            </a:fld>
            <a:endParaRPr lang="es-ES" dirty="0"/>
          </a:p>
        </p:txBody>
      </p:sp>
    </p:spTree>
    <p:extLst>
      <p:ext uri="{BB962C8B-B14F-4D97-AF65-F5344CB8AC3E}">
        <p14:creationId xmlns:p14="http://schemas.microsoft.com/office/powerpoint/2010/main" val="2442864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86088" cy="501650"/>
          </a:xfrm>
          <a:prstGeom prst="rect">
            <a:avLst/>
          </a:prstGeom>
          <a:noFill/>
          <a:ln>
            <a:noFill/>
          </a:ln>
          <a:effectLst/>
          <a:extLst/>
        </p:spPr>
        <p:txBody>
          <a:bodyPr vert="horz" wrap="square" lIns="92446" tIns="46223" rIns="92446" bIns="46223" numCol="1" anchor="t" anchorCtr="0" compatLnSpc="1">
            <a:prstTxWarp prst="textNoShape">
              <a:avLst/>
            </a:prstTxWarp>
          </a:bodyPr>
          <a:lstStyle>
            <a:lvl1pPr>
              <a:defRPr sz="1200">
                <a:latin typeface="Arial" charset="0"/>
              </a:defRPr>
            </a:lvl1pPr>
          </a:lstStyle>
          <a:p>
            <a:pPr>
              <a:defRPr/>
            </a:pPr>
            <a:endParaRPr lang="es-ES" dirty="0"/>
          </a:p>
        </p:txBody>
      </p:sp>
      <p:sp>
        <p:nvSpPr>
          <p:cNvPr id="48131" name="Rectangle 3"/>
          <p:cNvSpPr>
            <a:spLocks noGrp="1" noChangeArrowheads="1"/>
          </p:cNvSpPr>
          <p:nvPr>
            <p:ph type="dt" idx="1"/>
          </p:nvPr>
        </p:nvSpPr>
        <p:spPr bwMode="auto">
          <a:xfrm>
            <a:off x="3900488" y="0"/>
            <a:ext cx="2986087" cy="501650"/>
          </a:xfrm>
          <a:prstGeom prst="rect">
            <a:avLst/>
          </a:prstGeom>
          <a:noFill/>
          <a:ln>
            <a:noFill/>
          </a:ln>
          <a:effectLst/>
          <a:extLst/>
        </p:spPr>
        <p:txBody>
          <a:bodyPr vert="horz" wrap="square" lIns="92446" tIns="46223" rIns="92446" bIns="46223" numCol="1" anchor="t" anchorCtr="0" compatLnSpc="1">
            <a:prstTxWarp prst="textNoShape">
              <a:avLst/>
            </a:prstTxWarp>
          </a:bodyPr>
          <a:lstStyle>
            <a:lvl1pPr algn="r">
              <a:defRPr sz="1200">
                <a:latin typeface="Arial" charset="0"/>
              </a:defRPr>
            </a:lvl1pPr>
          </a:lstStyle>
          <a:p>
            <a:pPr>
              <a:defRPr/>
            </a:pPr>
            <a:endParaRPr lang="es-ES" dirty="0"/>
          </a:p>
        </p:txBody>
      </p:sp>
      <p:sp>
        <p:nvSpPr>
          <p:cNvPr id="54276" name="Rectangle 4"/>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688975" y="4759325"/>
            <a:ext cx="5510213" cy="4510088"/>
          </a:xfrm>
          <a:prstGeom prst="rect">
            <a:avLst/>
          </a:prstGeom>
          <a:noFill/>
          <a:ln>
            <a:noFill/>
          </a:ln>
          <a:effectLst/>
          <a:extLst/>
        </p:spPr>
        <p:txBody>
          <a:bodyPr vert="horz" wrap="square" lIns="92446" tIns="46223" rIns="92446" bIns="46223"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8134" name="Rectangle 6"/>
          <p:cNvSpPr>
            <a:spLocks noGrp="1" noChangeArrowheads="1"/>
          </p:cNvSpPr>
          <p:nvPr>
            <p:ph type="ftr" sz="quarter" idx="4"/>
          </p:nvPr>
        </p:nvSpPr>
        <p:spPr bwMode="auto">
          <a:xfrm>
            <a:off x="0" y="9517063"/>
            <a:ext cx="2986088" cy="501650"/>
          </a:xfrm>
          <a:prstGeom prst="rect">
            <a:avLst/>
          </a:prstGeom>
          <a:noFill/>
          <a:ln>
            <a:noFill/>
          </a:ln>
          <a:effectLst/>
          <a:extLst/>
        </p:spPr>
        <p:txBody>
          <a:bodyPr vert="horz" wrap="square" lIns="92446" tIns="46223" rIns="92446" bIns="46223" numCol="1" anchor="b" anchorCtr="0" compatLnSpc="1">
            <a:prstTxWarp prst="textNoShape">
              <a:avLst/>
            </a:prstTxWarp>
          </a:bodyPr>
          <a:lstStyle>
            <a:lvl1pPr>
              <a:defRPr sz="1200">
                <a:latin typeface="Arial" charset="0"/>
              </a:defRPr>
            </a:lvl1pPr>
          </a:lstStyle>
          <a:p>
            <a:pPr>
              <a:defRPr/>
            </a:pPr>
            <a:endParaRPr lang="es-ES" dirty="0"/>
          </a:p>
        </p:txBody>
      </p:sp>
      <p:sp>
        <p:nvSpPr>
          <p:cNvPr id="48135" name="Rectangle 7"/>
          <p:cNvSpPr>
            <a:spLocks noGrp="1" noChangeArrowheads="1"/>
          </p:cNvSpPr>
          <p:nvPr>
            <p:ph type="sldNum" sz="quarter" idx="5"/>
          </p:nvPr>
        </p:nvSpPr>
        <p:spPr bwMode="auto">
          <a:xfrm>
            <a:off x="3900488" y="9517063"/>
            <a:ext cx="2986087" cy="501650"/>
          </a:xfrm>
          <a:prstGeom prst="rect">
            <a:avLst/>
          </a:prstGeom>
          <a:noFill/>
          <a:ln>
            <a:noFill/>
          </a:ln>
          <a:effectLst/>
          <a:extLst/>
        </p:spPr>
        <p:txBody>
          <a:bodyPr vert="horz" wrap="square" lIns="92446" tIns="46223" rIns="92446" bIns="46223" numCol="1" anchor="b" anchorCtr="0" compatLnSpc="1">
            <a:prstTxWarp prst="textNoShape">
              <a:avLst/>
            </a:prstTxWarp>
          </a:bodyPr>
          <a:lstStyle>
            <a:lvl1pPr algn="r">
              <a:defRPr sz="1200">
                <a:latin typeface="Arial" charset="0"/>
              </a:defRPr>
            </a:lvl1pPr>
          </a:lstStyle>
          <a:p>
            <a:pPr>
              <a:defRPr/>
            </a:pPr>
            <a:fld id="{B2512138-5018-4FBB-8722-360A252444BD}" type="slidenum">
              <a:rPr lang="es-ES"/>
              <a:pPr>
                <a:defRPr/>
              </a:pPr>
              <a:t>‹Nº›</a:t>
            </a:fld>
            <a:endParaRPr lang="es-ES" dirty="0"/>
          </a:p>
        </p:txBody>
      </p:sp>
    </p:spTree>
    <p:extLst>
      <p:ext uri="{BB962C8B-B14F-4D97-AF65-F5344CB8AC3E}">
        <p14:creationId xmlns:p14="http://schemas.microsoft.com/office/powerpoint/2010/main" val="2097264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15 Grupo"/>
          <p:cNvGrpSpPr>
            <a:grpSpLocks/>
          </p:cNvGrpSpPr>
          <p:nvPr/>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18 Forma libre"/>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PE" dirty="0"/>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endParaRPr lang="es-ES" altLang="en-US" dirty="0"/>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ltLang="en-US" dirty="0"/>
          </a:p>
        </p:txBody>
      </p:sp>
      <p:sp>
        <p:nvSpPr>
          <p:cNvPr id="13"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7C35D03C-E114-4082-9757-C5834B9989CD}" type="slidenum">
              <a:rPr lang="es-ES" altLang="en-US"/>
              <a:pPr>
                <a:defRPr/>
              </a:pPr>
              <a:t>‹Nº›</a:t>
            </a:fld>
            <a:endParaRPr lang="es-ES" altLang="en-US" dirty="0"/>
          </a:p>
        </p:txBody>
      </p:sp>
    </p:spTree>
    <p:extLst>
      <p:ext uri="{BB962C8B-B14F-4D97-AF65-F5344CB8AC3E}">
        <p14:creationId xmlns:p14="http://schemas.microsoft.com/office/powerpoint/2010/main" val="75097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ltLang="en-US" dirty="0"/>
          </a:p>
        </p:txBody>
      </p:sp>
      <p:sp>
        <p:nvSpPr>
          <p:cNvPr id="5" name="21 Marcador de pie de página"/>
          <p:cNvSpPr>
            <a:spLocks noGrp="1"/>
          </p:cNvSpPr>
          <p:nvPr>
            <p:ph type="ftr" sz="quarter" idx="11"/>
          </p:nvPr>
        </p:nvSpPr>
        <p:spPr/>
        <p:txBody>
          <a:bodyPr/>
          <a:lstStyle>
            <a:lvl1pPr>
              <a:defRPr/>
            </a:lvl1pPr>
          </a:lstStyle>
          <a:p>
            <a:pPr>
              <a:defRPr/>
            </a:pPr>
            <a:endParaRPr lang="es-ES" altLang="en-US" dirty="0"/>
          </a:p>
        </p:txBody>
      </p:sp>
      <p:sp>
        <p:nvSpPr>
          <p:cNvPr id="6" name="17 Marcador de número de diapositiva"/>
          <p:cNvSpPr>
            <a:spLocks noGrp="1"/>
          </p:cNvSpPr>
          <p:nvPr>
            <p:ph type="sldNum" sz="quarter" idx="12"/>
          </p:nvPr>
        </p:nvSpPr>
        <p:spPr/>
        <p:txBody>
          <a:bodyPr/>
          <a:lstStyle>
            <a:lvl1pPr>
              <a:defRPr/>
            </a:lvl1pPr>
          </a:lstStyle>
          <a:p>
            <a:pPr>
              <a:defRPr/>
            </a:pPr>
            <a:fld id="{982D28D9-BE69-4AF8-966B-1712F3EF3113}" type="slidenum">
              <a:rPr lang="es-ES" altLang="en-US"/>
              <a:pPr>
                <a:defRPr/>
              </a:pPr>
              <a:t>‹Nº›</a:t>
            </a:fld>
            <a:endParaRPr lang="es-ES" altLang="en-US" dirty="0"/>
          </a:p>
        </p:txBody>
      </p:sp>
    </p:spTree>
    <p:extLst>
      <p:ext uri="{BB962C8B-B14F-4D97-AF65-F5344CB8AC3E}">
        <p14:creationId xmlns:p14="http://schemas.microsoft.com/office/powerpoint/2010/main" val="272109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altLang="en-US" dirty="0"/>
          </a:p>
        </p:txBody>
      </p:sp>
      <p:sp>
        <p:nvSpPr>
          <p:cNvPr id="5" name="21 Marcador de pie de página"/>
          <p:cNvSpPr>
            <a:spLocks noGrp="1"/>
          </p:cNvSpPr>
          <p:nvPr>
            <p:ph type="ftr" sz="quarter" idx="11"/>
          </p:nvPr>
        </p:nvSpPr>
        <p:spPr/>
        <p:txBody>
          <a:bodyPr/>
          <a:lstStyle>
            <a:lvl1pPr>
              <a:defRPr/>
            </a:lvl1pPr>
          </a:lstStyle>
          <a:p>
            <a:pPr>
              <a:defRPr/>
            </a:pPr>
            <a:endParaRPr lang="es-ES" altLang="en-US" dirty="0"/>
          </a:p>
        </p:txBody>
      </p:sp>
      <p:sp>
        <p:nvSpPr>
          <p:cNvPr id="6" name="17 Marcador de número de diapositiva"/>
          <p:cNvSpPr>
            <a:spLocks noGrp="1"/>
          </p:cNvSpPr>
          <p:nvPr>
            <p:ph type="sldNum" sz="quarter" idx="12"/>
          </p:nvPr>
        </p:nvSpPr>
        <p:spPr/>
        <p:txBody>
          <a:bodyPr/>
          <a:lstStyle>
            <a:lvl1pPr>
              <a:defRPr/>
            </a:lvl1pPr>
          </a:lstStyle>
          <a:p>
            <a:pPr>
              <a:defRPr/>
            </a:pPr>
            <a:fld id="{5204A641-9C19-46CD-948D-41D7D7317AB8}" type="slidenum">
              <a:rPr lang="es-ES" altLang="en-US"/>
              <a:pPr>
                <a:defRPr/>
              </a:pPr>
              <a:t>‹Nº›</a:t>
            </a:fld>
            <a:endParaRPr lang="es-ES" altLang="en-US" dirty="0"/>
          </a:p>
        </p:txBody>
      </p:sp>
    </p:spTree>
    <p:extLst>
      <p:ext uri="{BB962C8B-B14F-4D97-AF65-F5344CB8AC3E}">
        <p14:creationId xmlns:p14="http://schemas.microsoft.com/office/powerpoint/2010/main" val="370184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endParaRPr lang="es-ES" altLang="en-US" dirty="0"/>
          </a:p>
        </p:txBody>
      </p:sp>
      <p:sp>
        <p:nvSpPr>
          <p:cNvPr id="5" name="21 Marcador de pie de página"/>
          <p:cNvSpPr>
            <a:spLocks noGrp="1"/>
          </p:cNvSpPr>
          <p:nvPr>
            <p:ph type="ftr" sz="quarter" idx="11"/>
          </p:nvPr>
        </p:nvSpPr>
        <p:spPr/>
        <p:txBody>
          <a:bodyPr/>
          <a:lstStyle>
            <a:lvl1pPr>
              <a:defRPr/>
            </a:lvl1pPr>
          </a:lstStyle>
          <a:p>
            <a:pPr>
              <a:defRPr/>
            </a:pPr>
            <a:endParaRPr lang="es-ES" altLang="en-US" dirty="0"/>
          </a:p>
        </p:txBody>
      </p:sp>
      <p:sp>
        <p:nvSpPr>
          <p:cNvPr id="6" name="17 Marcador de número de diapositiva"/>
          <p:cNvSpPr>
            <a:spLocks noGrp="1"/>
          </p:cNvSpPr>
          <p:nvPr>
            <p:ph type="sldNum" sz="quarter" idx="12"/>
          </p:nvPr>
        </p:nvSpPr>
        <p:spPr/>
        <p:txBody>
          <a:bodyPr/>
          <a:lstStyle>
            <a:lvl1pPr>
              <a:defRPr/>
            </a:lvl1pPr>
          </a:lstStyle>
          <a:p>
            <a:pPr>
              <a:defRPr/>
            </a:pPr>
            <a:fld id="{09120C75-772A-43BA-91CA-FFB05A88F866}" type="slidenum">
              <a:rPr lang="es-ES" altLang="en-US"/>
              <a:pPr>
                <a:defRPr/>
              </a:pPr>
              <a:t>‹Nº›</a:t>
            </a:fld>
            <a:endParaRPr lang="es-ES" altLang="en-US" dirty="0"/>
          </a:p>
        </p:txBody>
      </p:sp>
    </p:spTree>
    <p:extLst>
      <p:ext uri="{BB962C8B-B14F-4D97-AF65-F5344CB8AC3E}">
        <p14:creationId xmlns:p14="http://schemas.microsoft.com/office/powerpoint/2010/main" val="105794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endParaRPr lang="es-ES" altLang="en-US" dirty="0"/>
          </a:p>
        </p:txBody>
      </p:sp>
      <p:sp>
        <p:nvSpPr>
          <p:cNvPr id="7" name="4 Marcador de pie de página"/>
          <p:cNvSpPr>
            <a:spLocks noGrp="1"/>
          </p:cNvSpPr>
          <p:nvPr>
            <p:ph type="ftr" sz="quarter" idx="11"/>
          </p:nvPr>
        </p:nvSpPr>
        <p:spPr/>
        <p:txBody>
          <a:bodyPr/>
          <a:lstStyle>
            <a:lvl1pPr>
              <a:defRPr/>
            </a:lvl1pPr>
            <a:extLst/>
          </a:lstStyle>
          <a:p>
            <a:pPr>
              <a:defRPr/>
            </a:pPr>
            <a:endParaRPr lang="es-ES" altLang="en-US" dirty="0"/>
          </a:p>
        </p:txBody>
      </p:sp>
      <p:sp>
        <p:nvSpPr>
          <p:cNvPr id="8" name="5 Marcador de número de diapositiva"/>
          <p:cNvSpPr>
            <a:spLocks noGrp="1"/>
          </p:cNvSpPr>
          <p:nvPr>
            <p:ph type="sldNum" sz="quarter" idx="12"/>
          </p:nvPr>
        </p:nvSpPr>
        <p:spPr/>
        <p:txBody>
          <a:bodyPr/>
          <a:lstStyle>
            <a:lvl1pPr>
              <a:defRPr/>
            </a:lvl1pPr>
            <a:extLst/>
          </a:lstStyle>
          <a:p>
            <a:pPr>
              <a:defRPr/>
            </a:pPr>
            <a:fld id="{A6BE72AB-3218-4CBA-BCBF-96EEA50EB34E}" type="slidenum">
              <a:rPr lang="es-ES" altLang="en-US"/>
              <a:pPr>
                <a:defRPr/>
              </a:pPr>
              <a:t>‹Nº›</a:t>
            </a:fld>
            <a:endParaRPr lang="es-ES" altLang="en-US" dirty="0"/>
          </a:p>
        </p:txBody>
      </p:sp>
    </p:spTree>
    <p:extLst>
      <p:ext uri="{BB962C8B-B14F-4D97-AF65-F5344CB8AC3E}">
        <p14:creationId xmlns:p14="http://schemas.microsoft.com/office/powerpoint/2010/main" val="40215057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ltLang="en-U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altLang="en-US" dirty="0"/>
          </a:p>
        </p:txBody>
      </p:sp>
      <p:sp>
        <p:nvSpPr>
          <p:cNvPr id="7" name="6 Marcador de número de diapositiva"/>
          <p:cNvSpPr>
            <a:spLocks noGrp="1"/>
          </p:cNvSpPr>
          <p:nvPr>
            <p:ph type="sldNum" sz="quarter" idx="12"/>
          </p:nvPr>
        </p:nvSpPr>
        <p:spPr/>
        <p:txBody>
          <a:bodyPr/>
          <a:lstStyle>
            <a:lvl1pPr>
              <a:defRPr/>
            </a:lvl1pPr>
            <a:extLst/>
          </a:lstStyle>
          <a:p>
            <a:pPr>
              <a:defRPr/>
            </a:pPr>
            <a:fld id="{9105C1F1-B828-47EC-9475-28D206CC96AC}" type="slidenum">
              <a:rPr lang="es-ES" altLang="en-US"/>
              <a:pPr>
                <a:defRPr/>
              </a:pPr>
              <a:t>‹Nº›</a:t>
            </a:fld>
            <a:endParaRPr lang="es-ES" altLang="en-US" dirty="0"/>
          </a:p>
        </p:txBody>
      </p:sp>
    </p:spTree>
    <p:extLst>
      <p:ext uri="{BB962C8B-B14F-4D97-AF65-F5344CB8AC3E}">
        <p14:creationId xmlns:p14="http://schemas.microsoft.com/office/powerpoint/2010/main" val="30370997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endParaRPr lang="es-ES" altLang="en-US" dirty="0"/>
          </a:p>
        </p:txBody>
      </p:sp>
      <p:sp>
        <p:nvSpPr>
          <p:cNvPr id="8" name="7 Marcador de pie de página"/>
          <p:cNvSpPr>
            <a:spLocks noGrp="1"/>
          </p:cNvSpPr>
          <p:nvPr>
            <p:ph type="ftr" sz="quarter" idx="11"/>
          </p:nvPr>
        </p:nvSpPr>
        <p:spPr/>
        <p:txBody>
          <a:bodyPr/>
          <a:lstStyle>
            <a:lvl1pPr>
              <a:defRPr/>
            </a:lvl1pPr>
            <a:extLst/>
          </a:lstStyle>
          <a:p>
            <a:pPr>
              <a:defRPr/>
            </a:pPr>
            <a:endParaRPr lang="es-ES" altLang="en-US" dirty="0"/>
          </a:p>
        </p:txBody>
      </p:sp>
      <p:sp>
        <p:nvSpPr>
          <p:cNvPr id="9" name="8 Marcador de número de diapositiva"/>
          <p:cNvSpPr>
            <a:spLocks noGrp="1"/>
          </p:cNvSpPr>
          <p:nvPr>
            <p:ph type="sldNum" sz="quarter" idx="12"/>
          </p:nvPr>
        </p:nvSpPr>
        <p:spPr/>
        <p:txBody>
          <a:bodyPr/>
          <a:lstStyle>
            <a:lvl1pPr>
              <a:defRPr/>
            </a:lvl1pPr>
            <a:extLst/>
          </a:lstStyle>
          <a:p>
            <a:pPr>
              <a:defRPr/>
            </a:pPr>
            <a:fld id="{36C283C1-AD2A-4BD5-A238-DB4DF783D071}" type="slidenum">
              <a:rPr lang="es-ES" altLang="en-US"/>
              <a:pPr>
                <a:defRPr/>
              </a:pPr>
              <a:t>‹Nº›</a:t>
            </a:fld>
            <a:endParaRPr lang="es-ES" altLang="en-US" dirty="0"/>
          </a:p>
        </p:txBody>
      </p:sp>
    </p:spTree>
    <p:extLst>
      <p:ext uri="{BB962C8B-B14F-4D97-AF65-F5344CB8AC3E}">
        <p14:creationId xmlns:p14="http://schemas.microsoft.com/office/powerpoint/2010/main" val="287208420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endParaRPr lang="es-ES" altLang="en-US" dirty="0"/>
          </a:p>
        </p:txBody>
      </p:sp>
      <p:sp>
        <p:nvSpPr>
          <p:cNvPr id="4" name="3 Marcador de pie de página"/>
          <p:cNvSpPr>
            <a:spLocks noGrp="1"/>
          </p:cNvSpPr>
          <p:nvPr>
            <p:ph type="ftr" sz="quarter" idx="11"/>
          </p:nvPr>
        </p:nvSpPr>
        <p:spPr/>
        <p:txBody>
          <a:bodyPr/>
          <a:lstStyle>
            <a:lvl1pPr>
              <a:defRPr/>
            </a:lvl1pPr>
            <a:extLst/>
          </a:lstStyle>
          <a:p>
            <a:pPr>
              <a:defRPr/>
            </a:pPr>
            <a:endParaRPr lang="es-ES" altLang="en-US" dirty="0"/>
          </a:p>
        </p:txBody>
      </p:sp>
      <p:sp>
        <p:nvSpPr>
          <p:cNvPr id="5" name="4 Marcador de número de diapositiva"/>
          <p:cNvSpPr>
            <a:spLocks noGrp="1"/>
          </p:cNvSpPr>
          <p:nvPr>
            <p:ph type="sldNum" sz="quarter" idx="12"/>
          </p:nvPr>
        </p:nvSpPr>
        <p:spPr/>
        <p:txBody>
          <a:bodyPr/>
          <a:lstStyle>
            <a:lvl1pPr>
              <a:defRPr/>
            </a:lvl1pPr>
            <a:extLst/>
          </a:lstStyle>
          <a:p>
            <a:pPr>
              <a:defRPr/>
            </a:pPr>
            <a:fld id="{A6298465-73C2-40D5-A215-8A31D2221F97}" type="slidenum">
              <a:rPr lang="es-ES" altLang="en-US"/>
              <a:pPr>
                <a:defRPr/>
              </a:pPr>
              <a:t>‹Nº›</a:t>
            </a:fld>
            <a:endParaRPr lang="es-ES" altLang="en-US" dirty="0"/>
          </a:p>
        </p:txBody>
      </p:sp>
    </p:spTree>
    <p:extLst>
      <p:ext uri="{BB962C8B-B14F-4D97-AF65-F5344CB8AC3E}">
        <p14:creationId xmlns:p14="http://schemas.microsoft.com/office/powerpoint/2010/main" val="204891397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ES" altLang="en-US" dirty="0"/>
          </a:p>
        </p:txBody>
      </p:sp>
      <p:sp>
        <p:nvSpPr>
          <p:cNvPr id="3" name="21 Marcador de pie de página"/>
          <p:cNvSpPr>
            <a:spLocks noGrp="1"/>
          </p:cNvSpPr>
          <p:nvPr>
            <p:ph type="ftr" sz="quarter" idx="11"/>
          </p:nvPr>
        </p:nvSpPr>
        <p:spPr/>
        <p:txBody>
          <a:bodyPr/>
          <a:lstStyle>
            <a:lvl1pPr>
              <a:defRPr/>
            </a:lvl1pPr>
          </a:lstStyle>
          <a:p>
            <a:pPr>
              <a:defRPr/>
            </a:pPr>
            <a:endParaRPr lang="es-ES" altLang="en-US" dirty="0"/>
          </a:p>
        </p:txBody>
      </p:sp>
      <p:sp>
        <p:nvSpPr>
          <p:cNvPr id="4" name="17 Marcador de número de diapositiva"/>
          <p:cNvSpPr>
            <a:spLocks noGrp="1"/>
          </p:cNvSpPr>
          <p:nvPr>
            <p:ph type="sldNum" sz="quarter" idx="12"/>
          </p:nvPr>
        </p:nvSpPr>
        <p:spPr/>
        <p:txBody>
          <a:bodyPr/>
          <a:lstStyle>
            <a:lvl1pPr>
              <a:defRPr/>
            </a:lvl1pPr>
          </a:lstStyle>
          <a:p>
            <a:pPr>
              <a:defRPr/>
            </a:pPr>
            <a:fld id="{F46D936D-BB0E-4DBA-912E-2F7F00765267}" type="slidenum">
              <a:rPr lang="es-ES" altLang="en-US"/>
              <a:pPr>
                <a:defRPr/>
              </a:pPr>
              <a:t>‹Nº›</a:t>
            </a:fld>
            <a:endParaRPr lang="es-ES" altLang="en-US" dirty="0"/>
          </a:p>
        </p:txBody>
      </p:sp>
    </p:spTree>
    <p:extLst>
      <p:ext uri="{BB962C8B-B14F-4D97-AF65-F5344CB8AC3E}">
        <p14:creationId xmlns:p14="http://schemas.microsoft.com/office/powerpoint/2010/main" val="353155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altLang="en-U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altLang="en-US" dirty="0"/>
          </a:p>
        </p:txBody>
      </p:sp>
      <p:sp>
        <p:nvSpPr>
          <p:cNvPr id="7" name="6 Marcador de número de diapositiva"/>
          <p:cNvSpPr>
            <a:spLocks noGrp="1"/>
          </p:cNvSpPr>
          <p:nvPr>
            <p:ph type="sldNum" sz="quarter" idx="12"/>
          </p:nvPr>
        </p:nvSpPr>
        <p:spPr/>
        <p:txBody>
          <a:bodyPr/>
          <a:lstStyle>
            <a:lvl1pPr>
              <a:defRPr/>
            </a:lvl1pPr>
            <a:extLst/>
          </a:lstStyle>
          <a:p>
            <a:pPr>
              <a:defRPr/>
            </a:pPr>
            <a:fld id="{7435E8E6-32FF-4E30-BF6D-13D72B4C7904}" type="slidenum">
              <a:rPr lang="es-ES" altLang="en-US"/>
              <a:pPr>
                <a:defRPr/>
              </a:pPr>
              <a:t>‹Nº›</a:t>
            </a:fld>
            <a:endParaRPr lang="es-ES" altLang="en-US" dirty="0"/>
          </a:p>
        </p:txBody>
      </p:sp>
    </p:spTree>
    <p:extLst>
      <p:ext uri="{BB962C8B-B14F-4D97-AF65-F5344CB8AC3E}">
        <p14:creationId xmlns:p14="http://schemas.microsoft.com/office/powerpoint/2010/main" val="80279610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4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15 Forma libre"/>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PE" dirty="0"/>
          </a:p>
        </p:txBody>
      </p:sp>
      <p:sp>
        <p:nvSpPr>
          <p:cNvPr id="7" name="6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dirty="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endParaRPr lang="es-ES" altLang="en-US" dirty="0"/>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altLang="en-US" dirty="0"/>
          </a:p>
        </p:txBody>
      </p:sp>
      <p:sp>
        <p:nvSpPr>
          <p:cNvPr id="13" name="6 Marcador de número de diapositiva"/>
          <p:cNvSpPr>
            <a:spLocks noGrp="1"/>
          </p:cNvSpPr>
          <p:nvPr>
            <p:ph type="sldNum" sz="quarter" idx="12"/>
          </p:nvPr>
        </p:nvSpPr>
        <p:spPr/>
        <p:txBody>
          <a:bodyPr/>
          <a:lstStyle>
            <a:lvl1pPr>
              <a:defRPr>
                <a:solidFill>
                  <a:schemeClr val="tx1"/>
                </a:solidFill>
              </a:defRPr>
            </a:lvl1pPr>
            <a:extLst/>
          </a:lstStyle>
          <a:p>
            <a:pPr>
              <a:defRPr/>
            </a:pPr>
            <a:fld id="{9A10EB65-B83B-4404-9797-C5F72DE36641}" type="slidenum">
              <a:rPr lang="es-ES" altLang="en-US"/>
              <a:pPr>
                <a:defRPr/>
              </a:pPr>
              <a:t>‹Nº›</a:t>
            </a:fld>
            <a:endParaRPr lang="es-ES" altLang="en-US" dirty="0"/>
          </a:p>
        </p:txBody>
      </p:sp>
    </p:spTree>
    <p:extLst>
      <p:ext uri="{BB962C8B-B14F-4D97-AF65-F5344CB8AC3E}">
        <p14:creationId xmlns:p14="http://schemas.microsoft.com/office/powerpoint/2010/main" val="222954994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027" name="11 Forma libre"/>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PE" dirty="0"/>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n-US" altLang="es-PE"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s-ES" altLang="en-US" dirty="0"/>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s-ES" altLang="en-US" dirty="0"/>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B53C133A-2B9C-4863-80C2-8FC47972EDB9}" type="slidenum">
              <a:rPr lang="es-ES" altLang="en-US"/>
              <a:pPr>
                <a:defRPr/>
              </a:pPr>
              <a:t>‹Nº›</a:t>
            </a:fld>
            <a:endParaRPr lang="es-ES" altLang="en-US" dirty="0"/>
          </a:p>
        </p:txBody>
      </p:sp>
    </p:spTree>
  </p:cSld>
  <p:clrMap bg1="lt1" tx1="dk1" bg2="lt2" tx2="dk2" accent1="accent1" accent2="accent2" accent3="accent3" accent4="accent4" accent5="accent5" accent6="accent6" hlink="hlink" folHlink="folHlink"/>
  <p:sldLayoutIdLst>
    <p:sldLayoutId id="2147483935" r:id="rId1"/>
    <p:sldLayoutId id="2147483931" r:id="rId2"/>
    <p:sldLayoutId id="2147483936" r:id="rId3"/>
    <p:sldLayoutId id="2147483937" r:id="rId4"/>
    <p:sldLayoutId id="2147483938" r:id="rId5"/>
    <p:sldLayoutId id="2147483939" r:id="rId6"/>
    <p:sldLayoutId id="2147483932" r:id="rId7"/>
    <p:sldLayoutId id="2147483940" r:id="rId8"/>
    <p:sldLayoutId id="2147483941" r:id="rId9"/>
    <p:sldLayoutId id="2147483933" r:id="rId10"/>
    <p:sldLayoutId id="214748393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1196752"/>
            <a:ext cx="8208962" cy="3312368"/>
          </a:xfrm>
        </p:spPr>
        <p:txBody>
          <a:bodyPr anchor="ctr" anchorCtr="0">
            <a:normAutofit fontScale="90000"/>
          </a:bodyPr>
          <a:lstStyle/>
          <a:p>
            <a:pPr marL="484632" algn="ctr" eaLnBrk="1" fontAlgn="auto" hangingPunct="1">
              <a:spcAft>
                <a:spcPts val="0"/>
              </a:spcAft>
              <a:defRPr/>
            </a:pPr>
            <a:r>
              <a:rPr lang="es-ES" sz="3600" dirty="0" smtClean="0">
                <a:solidFill>
                  <a:schemeClr val="accent1">
                    <a:tint val="83000"/>
                    <a:satMod val="150000"/>
                  </a:schemeClr>
                </a:solidFill>
                <a:latin typeface="Comic Sans MS" pitchFamily="66" charset="0"/>
              </a:rPr>
              <a:t>VISITA DE SUPERVISIÓN A LA CUENCA DEL MARAÑON</a:t>
            </a:r>
            <a:br>
              <a:rPr lang="es-ES" sz="3600" dirty="0" smtClean="0">
                <a:solidFill>
                  <a:schemeClr val="accent1">
                    <a:tint val="83000"/>
                    <a:satMod val="150000"/>
                  </a:schemeClr>
                </a:solidFill>
                <a:latin typeface="Comic Sans MS" pitchFamily="66" charset="0"/>
              </a:rPr>
            </a:br>
            <a:r>
              <a:rPr lang="es-ES" sz="3600" dirty="0" smtClean="0">
                <a:solidFill>
                  <a:schemeClr val="accent1">
                    <a:tint val="83000"/>
                    <a:satMod val="150000"/>
                  </a:schemeClr>
                </a:solidFill>
                <a:latin typeface="Comic Sans MS" pitchFamily="66" charset="0"/>
              </a:rPr>
              <a:t>GRUPO DE TRABAJO AMBIENTAL COMISIÓN MULTISECTORIAL</a:t>
            </a:r>
            <a:br>
              <a:rPr lang="es-ES" sz="3600" dirty="0" smtClean="0">
                <a:solidFill>
                  <a:schemeClr val="accent1">
                    <a:tint val="83000"/>
                    <a:satMod val="150000"/>
                  </a:schemeClr>
                </a:solidFill>
                <a:latin typeface="Comic Sans MS" pitchFamily="66" charset="0"/>
              </a:rPr>
            </a:br>
            <a:r>
              <a:rPr lang="pt-BR" sz="3600" dirty="0">
                <a:solidFill>
                  <a:schemeClr val="accent1">
                    <a:tint val="83000"/>
                    <a:satMod val="150000"/>
                  </a:schemeClr>
                </a:solidFill>
                <a:latin typeface="Comic Sans MS" pitchFamily="66" charset="0"/>
              </a:rPr>
              <a:t>INFORME Nº </a:t>
            </a:r>
            <a:r>
              <a:rPr lang="pt-BR" sz="3600" dirty="0" smtClean="0">
                <a:solidFill>
                  <a:schemeClr val="accent1">
                    <a:tint val="83000"/>
                    <a:satMod val="150000"/>
                  </a:schemeClr>
                </a:solidFill>
                <a:latin typeface="Comic Sans MS" pitchFamily="66" charset="0"/>
              </a:rPr>
              <a:t>238918-2014-GFHL-UPPD </a:t>
            </a:r>
            <a:endParaRPr lang="es-ES" sz="3600" dirty="0" smtClean="0">
              <a:solidFill>
                <a:schemeClr val="accent1">
                  <a:tint val="83000"/>
                  <a:satMod val="150000"/>
                </a:schemeClr>
              </a:solidFill>
              <a:latin typeface="Comic Sans MS" pitchFamily="66" charset="0"/>
            </a:endParaRPr>
          </a:p>
        </p:txBody>
      </p:sp>
      <p:pic>
        <p:nvPicPr>
          <p:cNvPr id="9219" name="Imagen 1" descr="C:\Documents and Settings\vavendano\Escritorio\logo_osinergmin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3" y="455613"/>
            <a:ext cx="229393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67544" y="1501613"/>
            <a:ext cx="8435975" cy="2503451"/>
          </a:xfrm>
        </p:spPr>
        <p:txBody>
          <a:bodyPr>
            <a:normAutofit/>
          </a:bodyPr>
          <a:lstStyle/>
          <a:p>
            <a:pPr marL="0" indent="0" algn="just" eaLnBrk="1" fontAlgn="auto" hangingPunct="1">
              <a:lnSpc>
                <a:spcPct val="80000"/>
              </a:lnSpc>
              <a:spcAft>
                <a:spcPts val="0"/>
              </a:spcAft>
              <a:buFont typeface="Wingdings" pitchFamily="2" charset="2"/>
              <a:buNone/>
              <a:defRPr/>
            </a:pPr>
            <a:r>
              <a:rPr lang="es-ES" sz="500" b="1" dirty="0" smtClean="0">
                <a:latin typeface="Arial" panose="020B0604020202020204" pitchFamily="34" charset="0"/>
                <a:cs typeface="Arial" panose="020B0604020202020204" pitchFamily="34" charset="0"/>
              </a:rPr>
              <a:t>				</a:t>
            </a:r>
            <a:endParaRPr lang="es-ES" sz="2400" dirty="0" smtClean="0">
              <a:latin typeface="Arial" panose="020B0604020202020204" pitchFamily="34" charset="0"/>
              <a:cs typeface="Arial" panose="020B0604020202020204" pitchFamily="34" charset="0"/>
            </a:endParaRPr>
          </a:p>
          <a:p>
            <a:pPr marL="109537" indent="0">
              <a:buNone/>
            </a:pPr>
            <a:r>
              <a:rPr lang="es-MX" sz="1800" dirty="0" smtClean="0">
                <a:latin typeface="Arial" pitchFamily="34" charset="0"/>
                <a:cs typeface="Arial" pitchFamily="34" charset="0"/>
              </a:rPr>
              <a:t>Cerca </a:t>
            </a:r>
            <a:r>
              <a:rPr lang="es-MX" sz="1800" dirty="0">
                <a:latin typeface="Arial" pitchFamily="34" charset="0"/>
                <a:cs typeface="Arial" pitchFamily="34" charset="0"/>
              </a:rPr>
              <a:t>al Punto S38 se encuentra el manifold de los pozos de la plataforma 32X donde se observó que un tramo de la línea de salida del manifold está tendido en  el suelo.</a:t>
            </a:r>
            <a:endParaRPr lang="es-PE" sz="1800" b="1" dirty="0">
              <a:latin typeface="Arial" pitchFamily="34" charset="0"/>
              <a:cs typeface="Arial" pitchFamily="34" charset="0"/>
            </a:endParaRPr>
          </a:p>
          <a:p>
            <a:pPr marL="109537" indent="0">
              <a:buNone/>
            </a:pPr>
            <a:r>
              <a:rPr lang="es-MX" sz="1800" dirty="0">
                <a:latin typeface="Arial" pitchFamily="34" charset="0"/>
                <a:cs typeface="Arial" pitchFamily="34" charset="0"/>
              </a:rPr>
              <a:t>A 50 metros al sureste de la plataforma 32X, se observó una tubería cubierta por maleza y aparentemente sin soporte.</a:t>
            </a:r>
            <a:endParaRPr lang="es-PE" sz="1800" b="1" dirty="0">
              <a:latin typeface="Arial" pitchFamily="34" charset="0"/>
              <a:cs typeface="Arial" pitchFamily="34" charset="0"/>
            </a:endParaRPr>
          </a:p>
          <a:p>
            <a:pPr marL="109537" indent="0">
              <a:buNone/>
            </a:pPr>
            <a:r>
              <a:rPr lang="es-ES" sz="1800" dirty="0">
                <a:latin typeface="Arial" pitchFamily="34" charset="0"/>
                <a:cs typeface="Arial" pitchFamily="34" charset="0"/>
              </a:rPr>
              <a:t>En las coordenadas 0505621E 9460993N se observó un tanque fuera de uso y en abandonado.</a:t>
            </a:r>
            <a:endParaRPr lang="es-PE" sz="1800" dirty="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67544" y="908721"/>
            <a:ext cx="8435975" cy="4968552"/>
          </a:xfrm>
        </p:spPr>
        <p:txBody>
          <a:bodyPr>
            <a:normAutofit/>
          </a:bodyPr>
          <a:lstStyle/>
          <a:p>
            <a:pPr marL="0" indent="0" algn="just" eaLnBrk="1" fontAlgn="auto" hangingPunct="1">
              <a:lnSpc>
                <a:spcPct val="80000"/>
              </a:lnSpc>
              <a:spcAft>
                <a:spcPts val="0"/>
              </a:spcAft>
              <a:buFont typeface="Wingdings" pitchFamily="2" charset="2"/>
              <a:buNone/>
              <a:defRPr/>
            </a:pPr>
            <a:r>
              <a:rPr lang="es-ES" sz="500" b="1" dirty="0" smtClean="0">
                <a:latin typeface="Arial" panose="020B0604020202020204" pitchFamily="34" charset="0"/>
                <a:cs typeface="Arial" panose="020B0604020202020204" pitchFamily="34" charset="0"/>
              </a:rPr>
              <a:t>				</a:t>
            </a:r>
            <a:endParaRPr lang="es-ES" sz="2400" dirty="0" smtClean="0">
              <a:latin typeface="Arial" panose="020B0604020202020204" pitchFamily="34" charset="0"/>
              <a:cs typeface="Arial" panose="020B0604020202020204" pitchFamily="34" charset="0"/>
            </a:endParaRPr>
          </a:p>
          <a:p>
            <a:pPr marL="109537" indent="0" algn="just">
              <a:buNone/>
            </a:pPr>
            <a:r>
              <a:rPr lang="es-MX" sz="1600" b="1" dirty="0" smtClean="0">
                <a:latin typeface="Arial" panose="020B0604020202020204" pitchFamily="34" charset="0"/>
                <a:cs typeface="Arial" panose="020B0604020202020204" pitchFamily="34" charset="0"/>
              </a:rPr>
              <a:t>16.09.13   </a:t>
            </a:r>
            <a:r>
              <a:rPr lang="es-ES" sz="1600" dirty="0">
                <a:latin typeface="Arial" pitchFamily="34" charset="0"/>
                <a:cs typeface="Arial" pitchFamily="34" charset="0"/>
              </a:rPr>
              <a:t>El programa consistió en el recorrido alrededor de la Batería 3. Muestras </a:t>
            </a:r>
            <a:r>
              <a:rPr lang="es-ES" sz="1600" dirty="0" smtClean="0">
                <a:latin typeface="Arial" pitchFamily="34" charset="0"/>
                <a:cs typeface="Arial" pitchFamily="34" charset="0"/>
              </a:rPr>
              <a:t>obtenidas:</a:t>
            </a:r>
            <a:r>
              <a:rPr lang="es-MX" sz="1600" dirty="0" smtClean="0">
                <a:latin typeface="Arial" panose="020B0604020202020204" pitchFamily="34" charset="0"/>
                <a:cs typeface="Arial" panose="020B0604020202020204" pitchFamily="34" charset="0"/>
              </a:rPr>
              <a:t> </a:t>
            </a:r>
          </a:p>
          <a:p>
            <a:pPr marL="109537" indent="0">
              <a:buNone/>
            </a:pPr>
            <a:r>
              <a:rPr lang="es-MX" sz="1100" b="1" i="1" dirty="0">
                <a:latin typeface="Arial" pitchFamily="34" charset="0"/>
                <a:cs typeface="Arial" pitchFamily="34" charset="0"/>
              </a:rPr>
              <a:t>Punto S52 </a:t>
            </a:r>
            <a:r>
              <a:rPr lang="es-MX" sz="1100" dirty="0">
                <a:latin typeface="Arial" pitchFamily="34" charset="0"/>
                <a:cs typeface="Arial" pitchFamily="34" charset="0"/>
              </a:rPr>
              <a:t>de coordenadas 0505548E 9460840N. </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AS01 </a:t>
            </a:r>
            <a:r>
              <a:rPr lang="es-MX" sz="1100" dirty="0">
                <a:latin typeface="Arial" pitchFamily="34" charset="0"/>
                <a:cs typeface="Arial" pitchFamily="34" charset="0"/>
              </a:rPr>
              <a:t>de coordenadas 0505761E 9460912N, muestra de agua superficial. </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S53 </a:t>
            </a:r>
            <a:r>
              <a:rPr lang="es-MX" sz="1100" dirty="0">
                <a:latin typeface="Arial" pitchFamily="34" charset="0"/>
                <a:cs typeface="Arial" pitchFamily="34" charset="0"/>
              </a:rPr>
              <a:t>de coordenadas 0505815E  9460942N. </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S54 </a:t>
            </a:r>
            <a:r>
              <a:rPr lang="es-MX" sz="1100" dirty="0">
                <a:latin typeface="Arial" pitchFamily="34" charset="0"/>
                <a:cs typeface="Arial" pitchFamily="34" charset="0"/>
              </a:rPr>
              <a:t>de coordenadas 0505606E  9461113N. </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S55 </a:t>
            </a:r>
            <a:r>
              <a:rPr lang="es-MX" sz="1100" dirty="0">
                <a:latin typeface="Arial" pitchFamily="34" charset="0"/>
                <a:cs typeface="Arial" pitchFamily="34" charset="0"/>
              </a:rPr>
              <a:t>de coordenadas 0505547E  9461127N. </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S56 </a:t>
            </a:r>
            <a:r>
              <a:rPr lang="es-MX" sz="1100" dirty="0">
                <a:latin typeface="Arial" pitchFamily="34" charset="0"/>
                <a:cs typeface="Arial" pitchFamily="34" charset="0"/>
              </a:rPr>
              <a:t>de coordenadas 0505543E  9460994N. </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S57 </a:t>
            </a:r>
            <a:r>
              <a:rPr lang="es-MX" sz="1100" dirty="0">
                <a:latin typeface="Arial" pitchFamily="34" charset="0"/>
                <a:cs typeface="Arial" pitchFamily="34" charset="0"/>
              </a:rPr>
              <a:t>de coordenadas 0505442E  9461279N.</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S58 </a:t>
            </a:r>
            <a:r>
              <a:rPr lang="es-MX" sz="1100" dirty="0">
                <a:latin typeface="Arial" pitchFamily="34" charset="0"/>
                <a:cs typeface="Arial" pitchFamily="34" charset="0"/>
              </a:rPr>
              <a:t>de coordenadas 0505405E  9461224N. </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S59 </a:t>
            </a:r>
            <a:r>
              <a:rPr lang="es-MX" sz="1100" dirty="0">
                <a:latin typeface="Arial" pitchFamily="34" charset="0"/>
                <a:cs typeface="Arial" pitchFamily="34" charset="0"/>
              </a:rPr>
              <a:t>de coordenadas 0505219E  9461035N. </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S60 </a:t>
            </a:r>
            <a:r>
              <a:rPr lang="es-MX" sz="1100" dirty="0">
                <a:latin typeface="Arial" pitchFamily="34" charset="0"/>
                <a:cs typeface="Arial" pitchFamily="34" charset="0"/>
              </a:rPr>
              <a:t>de coordenadas 0505345E  9461129N. </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AS02 </a:t>
            </a:r>
            <a:r>
              <a:rPr lang="es-MX" sz="1100" dirty="0">
                <a:latin typeface="Arial" pitchFamily="34" charset="0"/>
                <a:cs typeface="Arial" pitchFamily="34" charset="0"/>
              </a:rPr>
              <a:t>de agua superficial, de coordenadas 0505345E  9461128N.</a:t>
            </a:r>
            <a:endParaRPr lang="es-PE" sz="1100" b="1" dirty="0">
              <a:latin typeface="Arial" pitchFamily="34" charset="0"/>
              <a:cs typeface="Arial" pitchFamily="34" charset="0"/>
            </a:endParaRPr>
          </a:p>
          <a:p>
            <a:pPr marL="109537" indent="0">
              <a:buNone/>
            </a:pPr>
            <a:r>
              <a:rPr lang="es-ES" sz="1100" b="1" i="1" dirty="0">
                <a:latin typeface="Arial" pitchFamily="34" charset="0"/>
                <a:cs typeface="Arial" pitchFamily="34" charset="0"/>
              </a:rPr>
              <a:t>Punto ED01 </a:t>
            </a:r>
            <a:r>
              <a:rPr lang="es-ES" sz="1100" dirty="0">
                <a:latin typeface="Arial" pitchFamily="34" charset="0"/>
                <a:cs typeface="Arial" pitchFamily="34" charset="0"/>
              </a:rPr>
              <a:t>de coordenadas 0505434E  9460735N, de efluente doméstico</a:t>
            </a:r>
            <a:r>
              <a:rPr lang="es-ES" sz="1100" dirty="0" smtClean="0">
                <a:latin typeface="Arial" pitchFamily="34" charset="0"/>
                <a:cs typeface="Arial" pitchFamily="34" charset="0"/>
              </a:rPr>
              <a:t>.</a:t>
            </a:r>
          </a:p>
          <a:p>
            <a:pPr marL="109537" indent="0">
              <a:buNone/>
            </a:pPr>
            <a:endParaRPr lang="es-ES" sz="1600" b="1" dirty="0">
              <a:latin typeface="Arial" pitchFamily="34" charset="0"/>
              <a:cs typeface="Arial" pitchFamily="34" charset="0"/>
            </a:endParaRPr>
          </a:p>
          <a:p>
            <a:pPr marL="109537" indent="0">
              <a:buNone/>
            </a:pPr>
            <a:r>
              <a:rPr lang="es-ES" sz="1600" dirty="0">
                <a:latin typeface="Arial" pitchFamily="34" charset="0"/>
                <a:cs typeface="Arial" pitchFamily="34" charset="0"/>
              </a:rPr>
              <a:t>Cerca de la Batería 3, PAC 2 y 4, se observó tuberías aparentemente fuera de uso.</a:t>
            </a:r>
            <a:endParaRPr lang="es-PE" sz="1600" dirty="0">
              <a:latin typeface="Arial" pitchFamily="34" charset="0"/>
              <a:cs typeface="Arial"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484114"/>
            <a:ext cx="8435975" cy="2160910"/>
          </a:xfrm>
        </p:spPr>
        <p:txBody>
          <a:bodyPr>
            <a:normAutofit/>
          </a:bodyPr>
          <a:lstStyle/>
          <a:p>
            <a:pPr marL="0" indent="0" algn="just" eaLnBrk="1" fontAlgn="auto" hangingPunct="1">
              <a:lnSpc>
                <a:spcPct val="80000"/>
              </a:lnSpc>
              <a:spcAft>
                <a:spcPts val="0"/>
              </a:spcAft>
              <a:buFont typeface="Wingdings" pitchFamily="2" charset="2"/>
              <a:buNone/>
              <a:defRPr/>
            </a:pPr>
            <a:r>
              <a:rPr lang="es-ES" sz="1600" b="1" dirty="0" smtClean="0">
                <a:latin typeface="Arial" panose="020B0604020202020204" pitchFamily="34" charset="0"/>
                <a:cs typeface="Arial" panose="020B0604020202020204" pitchFamily="34" charset="0"/>
              </a:rPr>
              <a:t>				</a:t>
            </a:r>
            <a:endParaRPr lang="es-ES" sz="1600" dirty="0" smtClean="0">
              <a:latin typeface="Arial" panose="020B0604020202020204" pitchFamily="34" charset="0"/>
              <a:cs typeface="Arial" panose="020B0604020202020204" pitchFamily="34" charset="0"/>
            </a:endParaRPr>
          </a:p>
          <a:p>
            <a:pPr marL="109537" indent="0">
              <a:buNone/>
            </a:pPr>
            <a:r>
              <a:rPr lang="es-MX" sz="1800" b="1" dirty="0" smtClean="0">
                <a:latin typeface="Arial" pitchFamily="34" charset="0"/>
                <a:cs typeface="Arial" pitchFamily="34" charset="0"/>
              </a:rPr>
              <a:t>17.09.13  </a:t>
            </a:r>
            <a:r>
              <a:rPr lang="es-MX" sz="1800" dirty="0" smtClean="0">
                <a:latin typeface="Arial" pitchFamily="34" charset="0"/>
                <a:cs typeface="Arial" pitchFamily="34" charset="0"/>
              </a:rPr>
              <a:t>Retorno </a:t>
            </a:r>
            <a:r>
              <a:rPr lang="es-MX" sz="1800" dirty="0">
                <a:latin typeface="Arial" pitchFamily="34" charset="0"/>
                <a:cs typeface="Arial" pitchFamily="34" charset="0"/>
              </a:rPr>
              <a:t>vía fluvial  hacia la ciudad de Nauta y vía terrestre a la ciudad de Iquitos. </a:t>
            </a:r>
            <a:endParaRPr lang="es-PE" sz="1800" b="1" dirty="0">
              <a:latin typeface="Arial" pitchFamily="34" charset="0"/>
              <a:cs typeface="Arial" pitchFamily="34" charset="0"/>
            </a:endParaRPr>
          </a:p>
          <a:p>
            <a:pPr marL="109537" indent="0">
              <a:buNone/>
            </a:pPr>
            <a:r>
              <a:rPr lang="es-MX" sz="1800" b="1" dirty="0">
                <a:latin typeface="Arial" pitchFamily="34" charset="0"/>
                <a:cs typeface="Arial" pitchFamily="34" charset="0"/>
              </a:rPr>
              <a:t>18.09.13 </a:t>
            </a:r>
            <a:r>
              <a:rPr lang="es-MX" sz="1800" b="1" dirty="0" smtClean="0">
                <a:latin typeface="Arial" pitchFamily="34" charset="0"/>
                <a:cs typeface="Arial" pitchFamily="34" charset="0"/>
              </a:rPr>
              <a:t> </a:t>
            </a:r>
            <a:r>
              <a:rPr lang="es-MX" sz="1800" dirty="0" smtClean="0">
                <a:latin typeface="Arial" pitchFamily="34" charset="0"/>
                <a:cs typeface="Arial" pitchFamily="34" charset="0"/>
              </a:rPr>
              <a:t>Firma </a:t>
            </a:r>
            <a:r>
              <a:rPr lang="es-MX" sz="1800" dirty="0">
                <a:latin typeface="Arial" pitchFamily="34" charset="0"/>
                <a:cs typeface="Arial" pitchFamily="34" charset="0"/>
              </a:rPr>
              <a:t>del Acta de Monitoreo Ambiental realizado por OEFA. </a:t>
            </a:r>
            <a:endParaRPr lang="es-PE" sz="1800" b="1" dirty="0">
              <a:latin typeface="Arial" pitchFamily="34" charset="0"/>
              <a:cs typeface="Arial" pitchFamily="34" charset="0"/>
            </a:endParaRPr>
          </a:p>
          <a:p>
            <a:pPr marL="109537" indent="0">
              <a:buNone/>
            </a:pPr>
            <a:r>
              <a:rPr lang="es-ES" sz="1800" dirty="0" smtClean="0">
                <a:latin typeface="Arial" pitchFamily="34" charset="0"/>
                <a:cs typeface="Arial" pitchFamily="34" charset="0"/>
              </a:rPr>
              <a:t>Final de la </a:t>
            </a:r>
            <a:r>
              <a:rPr lang="es-ES" sz="1800" dirty="0">
                <a:latin typeface="Arial" pitchFamily="34" charset="0"/>
                <a:cs typeface="Arial" pitchFamily="34" charset="0"/>
              </a:rPr>
              <a:t>visita de la Comisión Mult</a:t>
            </a:r>
            <a:r>
              <a:rPr lang="es-ES" sz="1800" b="1" dirty="0">
                <a:latin typeface="Arial" pitchFamily="34" charset="0"/>
                <a:cs typeface="Arial" pitchFamily="34" charset="0"/>
              </a:rPr>
              <a:t>i</a:t>
            </a:r>
            <a:r>
              <a:rPr lang="es-ES" sz="1800" dirty="0">
                <a:latin typeface="Arial" pitchFamily="34" charset="0"/>
                <a:cs typeface="Arial" pitchFamily="34" charset="0"/>
              </a:rPr>
              <a:t>sectorial</a:t>
            </a:r>
            <a:r>
              <a:rPr lang="es-ES" sz="1800" dirty="0" smtClean="0">
                <a:latin typeface="Arial" pitchFamily="34" charset="0"/>
                <a:cs typeface="Arial" pitchFamily="34" charset="0"/>
              </a:rPr>
              <a:t>.</a:t>
            </a:r>
            <a:endParaRPr lang="es-PE" sz="1800" b="1" dirty="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a:t>
            </a:r>
            <a:br>
              <a:rPr lang="es-ES" sz="2400" dirty="0" smtClean="0">
                <a:solidFill>
                  <a:schemeClr val="accent1">
                    <a:tint val="83000"/>
                    <a:satMod val="150000"/>
                  </a:schemeClr>
                </a:solidFill>
                <a:latin typeface="Comic Sans MS" pitchFamily="66" charset="0"/>
              </a:rPr>
            </a:br>
            <a:r>
              <a:rPr lang="es-ES" sz="2400" dirty="0" smtClean="0">
                <a:solidFill>
                  <a:schemeClr val="accent1">
                    <a:tint val="83000"/>
                    <a:satMod val="150000"/>
                  </a:schemeClr>
                </a:solidFill>
                <a:latin typeface="Comic Sans MS" pitchFamily="66" charset="0"/>
              </a:rPr>
              <a:t>CUENCA DEL MARAÑON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67544" y="908720"/>
            <a:ext cx="8435975" cy="1820832"/>
          </a:xfrm>
        </p:spPr>
        <p:txBody>
          <a:bodyPr/>
          <a:lstStyle/>
          <a:p>
            <a:pPr marL="0" indent="0" algn="just" eaLnBrk="1" hangingPunct="1">
              <a:lnSpc>
                <a:spcPct val="80000"/>
              </a:lnSpc>
              <a:buFont typeface="Wingdings" pitchFamily="2" charset="2"/>
              <a:buNone/>
            </a:pPr>
            <a:r>
              <a:rPr lang="es-ES" altLang="es-PE" sz="1600" b="1" dirty="0" smtClean="0">
                <a:latin typeface="Arial" panose="020B0604020202020204" pitchFamily="34" charset="0"/>
                <a:cs typeface="Arial" panose="020B0604020202020204" pitchFamily="34" charset="0"/>
              </a:rPr>
              <a:t>	</a:t>
            </a:r>
          </a:p>
          <a:p>
            <a:pPr marL="355600" indent="0" algn="just" eaLnBrk="1" hangingPunct="1">
              <a:lnSpc>
                <a:spcPct val="80000"/>
              </a:lnSpc>
              <a:buNone/>
            </a:pPr>
            <a:r>
              <a:rPr lang="es-ES" sz="1600" b="1" dirty="0">
                <a:latin typeface="Arial" panose="020B0604020202020204" pitchFamily="34" charset="0"/>
                <a:cs typeface="Arial" panose="020B0604020202020204" pitchFamily="34" charset="0"/>
              </a:rPr>
              <a:t>IV. OBSERVACIONES DETECTADAS DURANTE LA VISITA</a:t>
            </a:r>
            <a:endParaRPr lang="es-PE" sz="1600" dirty="0">
              <a:latin typeface="Arial" panose="020B0604020202020204" pitchFamily="34" charset="0"/>
              <a:cs typeface="Arial" panose="020B0604020202020204" pitchFamily="34" charset="0"/>
            </a:endParaRPr>
          </a:p>
          <a:p>
            <a:pPr marL="627063" lvl="1" indent="-271463" algn="just" eaLnBrk="1" hangingPunct="1">
              <a:buFont typeface="Wingdings" pitchFamily="2" charset="2"/>
              <a:buChar char="Ø"/>
            </a:pPr>
            <a:r>
              <a:rPr lang="es-ES" sz="1600" dirty="0" smtClean="0">
                <a:latin typeface="Arial" panose="020B0604020202020204" pitchFamily="34" charset="0"/>
                <a:cs typeface="Arial" panose="020B0604020202020204" pitchFamily="34" charset="0"/>
              </a:rPr>
              <a:t>Se </a:t>
            </a:r>
            <a:r>
              <a:rPr lang="es-ES" sz="1600" dirty="0">
                <a:latin typeface="Arial" panose="020B0604020202020204" pitchFamily="34" charset="0"/>
                <a:cs typeface="Arial" panose="020B0604020202020204" pitchFamily="34" charset="0"/>
              </a:rPr>
              <a:t>ha observado la instalación de tres (3) tuberías de diferente diámetro no identificadas, sin letrero de señalización, </a:t>
            </a:r>
            <a:r>
              <a:rPr lang="es-ES" sz="1600" dirty="0" smtClean="0">
                <a:latin typeface="Arial" panose="020B0604020202020204" pitchFamily="34" charset="0"/>
                <a:cs typeface="Arial" panose="020B0604020202020204" pitchFamily="34" charset="0"/>
              </a:rPr>
              <a:t>ubicados a </a:t>
            </a:r>
            <a:r>
              <a:rPr lang="es-ES" sz="1600" dirty="0">
                <a:latin typeface="Arial" panose="020B0604020202020204" pitchFamily="34" charset="0"/>
                <a:cs typeface="Arial" panose="020B0604020202020204" pitchFamily="34" charset="0"/>
              </a:rPr>
              <a:t>la salida de la Batería 3 (Yanayacu) </a:t>
            </a:r>
            <a:r>
              <a:rPr lang="es-ES" sz="1600" dirty="0" smtClean="0">
                <a:latin typeface="Arial" panose="020B0604020202020204" pitchFamily="34" charset="0"/>
                <a:cs typeface="Arial" panose="020B0604020202020204" pitchFamily="34" charset="0"/>
              </a:rPr>
              <a:t>con </a:t>
            </a:r>
            <a:r>
              <a:rPr lang="es-ES" sz="1600" dirty="0">
                <a:latin typeface="Arial" panose="020B0604020202020204" pitchFamily="34" charset="0"/>
                <a:cs typeface="Arial" panose="020B0604020202020204" pitchFamily="34" charset="0"/>
              </a:rPr>
              <a:t>dirección hacia el embarcadero del Terminal del Rio Marañón (Saramuro. Dicha observación se encuentra en las coordenadas </a:t>
            </a:r>
            <a:r>
              <a:rPr lang="es-ES" sz="1600" dirty="0" smtClean="0">
                <a:latin typeface="Arial" panose="020B0604020202020204" pitchFamily="34" charset="0"/>
                <a:cs typeface="Arial" panose="020B0604020202020204" pitchFamily="34" charset="0"/>
              </a:rPr>
              <a:t>UTM 0505432E 9461010N.</a:t>
            </a:r>
            <a:endParaRPr lang="es-ES" altLang="es-PE" sz="1600" dirty="0" smtClean="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1026" name="Picture 2" descr="DSC039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81019"/>
            <a:ext cx="4536504" cy="263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C039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3196" y="4434454"/>
            <a:ext cx="4571292" cy="230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287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981075"/>
            <a:ext cx="8435975" cy="1655837"/>
          </a:xfrm>
        </p:spPr>
        <p:txBody>
          <a:bodyPr>
            <a:normAutofit/>
          </a:bodyPr>
          <a:lstStyle/>
          <a:p>
            <a:pPr marL="0" indent="0" algn="just" eaLnBrk="1" fontAlgn="auto" hangingPunct="1">
              <a:lnSpc>
                <a:spcPct val="80000"/>
              </a:lnSpc>
              <a:spcAft>
                <a:spcPts val="0"/>
              </a:spcAft>
              <a:buFont typeface="Wingdings" pitchFamily="2" charset="2"/>
              <a:buNone/>
              <a:defRPr/>
            </a:pPr>
            <a:r>
              <a:rPr lang="es-ES" sz="500" b="1" dirty="0" smtClean="0">
                <a:latin typeface="Arial" panose="020B0604020202020204" pitchFamily="34" charset="0"/>
                <a:cs typeface="Arial" panose="020B0604020202020204" pitchFamily="34" charset="0"/>
              </a:rPr>
              <a:t>				</a:t>
            </a:r>
            <a:endParaRPr lang="es-ES" sz="2400" dirty="0" smtClean="0">
              <a:latin typeface="Arial" panose="020B0604020202020204" pitchFamily="34" charset="0"/>
              <a:cs typeface="Arial" panose="020B0604020202020204" pitchFamily="34" charset="0"/>
            </a:endParaRPr>
          </a:p>
          <a:p>
            <a:pPr marL="442913" lvl="1" indent="0" algn="just" eaLnBrk="1" fontAlgn="auto" hangingPunct="1">
              <a:spcBef>
                <a:spcPts val="324"/>
              </a:spcBef>
              <a:spcAft>
                <a:spcPts val="0"/>
              </a:spcAft>
              <a:buNone/>
              <a:defRPr/>
            </a:pPr>
            <a:endParaRPr lang="es-PE" sz="1400" dirty="0" smtClean="0">
              <a:latin typeface="Arial" panose="020B0604020202020204" pitchFamily="34" charset="0"/>
              <a:cs typeface="Arial" panose="020B0604020202020204" pitchFamily="34" charset="0"/>
            </a:endParaRPr>
          </a:p>
          <a:p>
            <a:pPr marL="623888" lvl="1" indent="-180975" algn="just" eaLnBrk="1" fontAlgn="auto" hangingPunct="1">
              <a:spcBef>
                <a:spcPts val="324"/>
              </a:spcBef>
              <a:spcAft>
                <a:spcPts val="0"/>
              </a:spcAft>
              <a:buFont typeface="Wingdings" pitchFamily="2" charset="2"/>
              <a:buChar char="Ø"/>
              <a:defRPr/>
            </a:pPr>
            <a:r>
              <a:rPr lang="es-PE" sz="1600" dirty="0" smtClean="0">
                <a:latin typeface="Arial" panose="020B0604020202020204" pitchFamily="34" charset="0"/>
                <a:cs typeface="Arial" panose="020B0604020202020204" pitchFamily="34" charset="0"/>
              </a:rPr>
              <a:t>Se </a:t>
            </a:r>
            <a:r>
              <a:rPr lang="es-PE" sz="1600" dirty="0">
                <a:latin typeface="Arial" panose="020B0604020202020204" pitchFamily="34" charset="0"/>
                <a:cs typeface="Arial" panose="020B0604020202020204" pitchFamily="34" charset="0"/>
              </a:rPr>
              <a:t>ha verificado que el oleoducto de 8”Ø </a:t>
            </a:r>
            <a:r>
              <a:rPr lang="es-PE" sz="1600" dirty="0" smtClean="0">
                <a:latin typeface="Arial" panose="020B0604020202020204" pitchFamily="34" charset="0"/>
                <a:cs typeface="Arial" panose="020B0604020202020204" pitchFamily="34" charset="0"/>
              </a:rPr>
              <a:t>y diesel ducto de 3”Ø instalados </a:t>
            </a:r>
            <a:r>
              <a:rPr lang="es-PE" sz="1600" dirty="0">
                <a:latin typeface="Arial" panose="020B0604020202020204" pitchFamily="34" charset="0"/>
                <a:cs typeface="Arial" panose="020B0604020202020204" pitchFamily="34" charset="0"/>
              </a:rPr>
              <a:t>a lo largo del trazo entre el Terminal del Rio Marañón (Saramuro) y la Batería 3 (Yanayacu), </a:t>
            </a:r>
            <a:r>
              <a:rPr lang="es-PE" sz="1600" dirty="0" smtClean="0">
                <a:latin typeface="Arial" panose="020B0604020202020204" pitchFamily="34" charset="0"/>
                <a:cs typeface="Arial" panose="020B0604020202020204" pitchFamily="34" charset="0"/>
              </a:rPr>
              <a:t>no cuentan </a:t>
            </a:r>
            <a:r>
              <a:rPr lang="es-PE" sz="1600" dirty="0">
                <a:latin typeface="Arial" panose="020B0604020202020204" pitchFamily="34" charset="0"/>
                <a:cs typeface="Arial" panose="020B0604020202020204" pitchFamily="34" charset="0"/>
              </a:rPr>
              <a:t>con revestimiento </a:t>
            </a:r>
            <a:r>
              <a:rPr lang="es-PE" sz="1600" dirty="0" smtClean="0">
                <a:latin typeface="Arial" panose="020B0604020202020204" pitchFamily="34" charset="0"/>
                <a:cs typeface="Arial" panose="020B0604020202020204" pitchFamily="34" charset="0"/>
              </a:rPr>
              <a:t>de </a:t>
            </a:r>
            <a:r>
              <a:rPr lang="es-PE" sz="1600" dirty="0">
                <a:latin typeface="Arial" panose="020B0604020202020204" pitchFamily="34" charset="0"/>
                <a:cs typeface="Arial" panose="020B0604020202020204" pitchFamily="34" charset="0"/>
              </a:rPr>
              <a:t>pintura </a:t>
            </a:r>
            <a:r>
              <a:rPr lang="es-PE" sz="1600" dirty="0" smtClean="0">
                <a:latin typeface="Arial" panose="020B0604020202020204" pitchFamily="34" charset="0"/>
                <a:cs typeface="Arial" panose="020B0604020202020204" pitchFamily="34" charset="0"/>
              </a:rPr>
              <a:t>en su totalidad y están inundados en </a:t>
            </a:r>
            <a:r>
              <a:rPr lang="es-PE" sz="1600" dirty="0">
                <a:latin typeface="Arial" panose="020B0604020202020204" pitchFamily="34" charset="0"/>
                <a:cs typeface="Arial" panose="020B0604020202020204" pitchFamily="34" charset="0"/>
              </a:rPr>
              <a:t>el 98% de su longitud, </a:t>
            </a:r>
            <a:r>
              <a:rPr lang="es-PE" sz="1600" dirty="0" smtClean="0">
                <a:latin typeface="Arial" panose="020B0604020202020204" pitchFamily="34" charset="0"/>
                <a:cs typeface="Arial" panose="020B0604020202020204" pitchFamily="34" charset="0"/>
              </a:rPr>
              <a:t>por lo que se encuentran propensos </a:t>
            </a:r>
            <a:r>
              <a:rPr lang="es-PE" sz="1600" dirty="0">
                <a:latin typeface="Arial" panose="020B0604020202020204" pitchFamily="34" charset="0"/>
                <a:cs typeface="Arial" panose="020B0604020202020204" pitchFamily="34" charset="0"/>
              </a:rPr>
              <a:t>a la corrosión externa. </a:t>
            </a:r>
            <a:endParaRPr lang="es-ES" sz="1600" b="1" dirty="0" smtClean="0">
              <a:latin typeface="Arial" panose="020B0604020202020204" pitchFamily="34" charset="0"/>
              <a:cs typeface="Arial" panose="020B0604020202020204" pitchFamily="34" charset="0"/>
            </a:endParaRPr>
          </a:p>
          <a:p>
            <a:pPr marL="623888" lvl="1" indent="-180975" algn="just" eaLnBrk="1" fontAlgn="auto" hangingPunct="1">
              <a:spcBef>
                <a:spcPts val="324"/>
              </a:spcBef>
              <a:spcAft>
                <a:spcPts val="0"/>
              </a:spcAft>
              <a:buFont typeface="Wingdings" pitchFamily="2" charset="2"/>
              <a:buChar char="Ø"/>
              <a:defRPr/>
            </a:pPr>
            <a:endParaRPr lang="es-ES" sz="1400" dirty="0" smtClean="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pic>
        <p:nvPicPr>
          <p:cNvPr id="24" name="23 Imagen"/>
          <p:cNvPicPr/>
          <p:nvPr/>
        </p:nvPicPr>
        <p:blipFill>
          <a:blip r:embed="rId2">
            <a:extLst>
              <a:ext uri="{28A0092B-C50C-407E-A947-70E740481C1C}">
                <a14:useLocalDpi xmlns:a14="http://schemas.microsoft.com/office/drawing/2010/main" val="0"/>
              </a:ext>
            </a:extLst>
          </a:blip>
          <a:srcRect/>
          <a:stretch>
            <a:fillRect/>
          </a:stretch>
        </p:blipFill>
        <p:spPr bwMode="auto">
          <a:xfrm>
            <a:off x="4835656" y="3356992"/>
            <a:ext cx="3816424" cy="2736304"/>
          </a:xfrm>
          <a:prstGeom prst="rect">
            <a:avLst/>
          </a:prstGeom>
          <a:noFill/>
        </p:spPr>
      </p:pic>
      <p:pic>
        <p:nvPicPr>
          <p:cNvPr id="27" name="26 Imagen"/>
          <p:cNvPicPr/>
          <p:nvPr/>
        </p:nvPicPr>
        <p:blipFill>
          <a:blip r:embed="rId3">
            <a:extLst>
              <a:ext uri="{28A0092B-C50C-407E-A947-70E740481C1C}">
                <a14:useLocalDpi xmlns:a14="http://schemas.microsoft.com/office/drawing/2010/main" val="0"/>
              </a:ext>
            </a:extLst>
          </a:blip>
          <a:srcRect/>
          <a:stretch>
            <a:fillRect/>
          </a:stretch>
        </p:blipFill>
        <p:spPr bwMode="auto">
          <a:xfrm>
            <a:off x="467544" y="2924944"/>
            <a:ext cx="4320480" cy="25922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981075"/>
            <a:ext cx="8435975" cy="1367805"/>
          </a:xfrm>
        </p:spPr>
        <p:txBody>
          <a:bodyPr>
            <a:normAutofit lnSpcReduction="10000"/>
          </a:bodyPr>
          <a:lstStyle/>
          <a:p>
            <a:pPr marL="0" indent="0" algn="just" eaLnBrk="1" fontAlgn="auto" hangingPunct="1">
              <a:lnSpc>
                <a:spcPct val="80000"/>
              </a:lnSpc>
              <a:spcAft>
                <a:spcPts val="0"/>
              </a:spcAft>
              <a:buFont typeface="Wingdings" pitchFamily="2" charset="2"/>
              <a:buNone/>
              <a:defRPr/>
            </a:pPr>
            <a:r>
              <a:rPr lang="es-ES" sz="500" b="1" dirty="0" smtClean="0">
                <a:latin typeface="Arial" panose="020B0604020202020204" pitchFamily="34" charset="0"/>
                <a:cs typeface="Arial" panose="020B0604020202020204" pitchFamily="34" charset="0"/>
              </a:rPr>
              <a:t>				</a:t>
            </a:r>
            <a:endParaRPr lang="es-ES" sz="2400" dirty="0" smtClean="0">
              <a:latin typeface="Arial" panose="020B0604020202020204" pitchFamily="34" charset="0"/>
              <a:cs typeface="Arial" panose="020B0604020202020204" pitchFamily="34" charset="0"/>
            </a:endParaRPr>
          </a:p>
          <a:p>
            <a:pPr marL="623888" lvl="1" indent="-180975" algn="just" eaLnBrk="1" fontAlgn="auto" hangingPunct="1">
              <a:spcBef>
                <a:spcPts val="324"/>
              </a:spcBef>
              <a:spcAft>
                <a:spcPts val="0"/>
              </a:spcAft>
              <a:buFont typeface="Wingdings" pitchFamily="2" charset="2"/>
              <a:buChar char="Ø"/>
              <a:defRPr/>
            </a:pPr>
            <a:r>
              <a:rPr lang="es-PE" sz="1600" dirty="0" smtClean="0">
                <a:latin typeface="Arial" panose="020B0604020202020204" pitchFamily="34" charset="0"/>
                <a:cs typeface="Arial" panose="020B0604020202020204" pitchFamily="34" charset="0"/>
              </a:rPr>
              <a:t>Se </a:t>
            </a:r>
            <a:r>
              <a:rPr lang="es-PE" sz="1600" dirty="0">
                <a:latin typeface="Arial" panose="020B0604020202020204" pitchFamily="34" charset="0"/>
                <a:cs typeface="Arial" panose="020B0604020202020204" pitchFamily="34" charset="0"/>
              </a:rPr>
              <a:t>ha verificado que el oleoducto de 8”Ø </a:t>
            </a:r>
            <a:r>
              <a:rPr lang="es-PE" sz="1600" dirty="0" smtClean="0">
                <a:latin typeface="Arial" panose="020B0604020202020204" pitchFamily="34" charset="0"/>
                <a:cs typeface="Arial" panose="020B0604020202020204" pitchFamily="34" charset="0"/>
              </a:rPr>
              <a:t>y diesel ducto de 3”Ø instalados </a:t>
            </a:r>
            <a:r>
              <a:rPr lang="es-PE" sz="1600" dirty="0">
                <a:latin typeface="Arial" panose="020B0604020202020204" pitchFamily="34" charset="0"/>
                <a:cs typeface="Arial" panose="020B0604020202020204" pitchFamily="34" charset="0"/>
              </a:rPr>
              <a:t>a lo largo del trazo entre el Terminal del Rio Marañón (Saramuro) y la Batería 3 (</a:t>
            </a:r>
            <a:r>
              <a:rPr lang="es-PE" sz="1600" dirty="0" smtClean="0">
                <a:latin typeface="Arial" panose="020B0604020202020204" pitchFamily="34" charset="0"/>
                <a:cs typeface="Arial" panose="020B0604020202020204" pitchFamily="34" charset="0"/>
              </a:rPr>
              <a:t>Yanayacu) se </a:t>
            </a:r>
            <a:r>
              <a:rPr lang="es-PE" sz="1600" dirty="0">
                <a:latin typeface="Arial" panose="020B0604020202020204" pitchFamily="34" charset="0"/>
                <a:cs typeface="Arial" panose="020B0604020202020204" pitchFamily="34" charset="0"/>
              </a:rPr>
              <a:t>encuentra enterrado y sobre el suelo expuestos a la corrosión externa, sin contar con </a:t>
            </a:r>
            <a:r>
              <a:rPr lang="es-PE" sz="1600" dirty="0" smtClean="0">
                <a:latin typeface="Arial" panose="020B0604020202020204" pitchFamily="34" charset="0"/>
                <a:cs typeface="Arial" panose="020B0604020202020204" pitchFamily="34" charset="0"/>
              </a:rPr>
              <a:t>protección </a:t>
            </a:r>
            <a:r>
              <a:rPr lang="es-PE" sz="1600" dirty="0">
                <a:latin typeface="Arial" panose="020B0604020202020204" pitchFamily="34" charset="0"/>
                <a:cs typeface="Arial" panose="020B0604020202020204" pitchFamily="34" charset="0"/>
              </a:rPr>
              <a:t>catódica; uno de estos tramos se encuentra ubicado en la siguiente coordenada: 18M 0509661 – UTM 9475704. </a:t>
            </a:r>
            <a:endParaRPr lang="es-ES" sz="1600" dirty="0" smtClean="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717032"/>
            <a:ext cx="4932040" cy="2502014"/>
          </a:xfrm>
          <a:prstGeom prst="rect">
            <a:avLst/>
          </a:prstGeom>
          <a:noFill/>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92896"/>
            <a:ext cx="4608512" cy="2808312"/>
          </a:xfrm>
          <a:prstGeom prst="rect">
            <a:avLst/>
          </a:prstGeom>
          <a:noFill/>
        </p:spPr>
      </p:pic>
    </p:spTree>
    <p:extLst>
      <p:ext uri="{BB962C8B-B14F-4D97-AF65-F5344CB8AC3E}">
        <p14:creationId xmlns:p14="http://schemas.microsoft.com/office/powerpoint/2010/main" val="3008962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457200" y="981075"/>
            <a:ext cx="8435975" cy="1295797"/>
          </a:xfrm>
        </p:spPr>
        <p:txBody>
          <a:bodyPr/>
          <a:lstStyle/>
          <a:p>
            <a:pPr>
              <a:buFont typeface="Wingdings" panose="05000000000000000000" pitchFamily="2" charset="2"/>
              <a:buChar char="Ø"/>
            </a:pPr>
            <a:r>
              <a:rPr lang="es-PE" sz="1600" dirty="0" smtClean="0">
                <a:latin typeface="Arial" panose="020B0604020202020204" pitchFamily="34" charset="0"/>
                <a:cs typeface="Arial" panose="020B0604020202020204" pitchFamily="34" charset="0"/>
              </a:rPr>
              <a:t>Se ha verificado que la mayor parte del oleoducto de 8”Ø y del diesel ducto de 3”Ø instalados a lo largo del trazo entre el Terminal del Rio Marañón (Saramuro) y la Batería 3 (Yanayacu), se encuentran sobre el suelo sin soportes, expuestos a la corrosión por suelos.</a:t>
            </a:r>
            <a:endParaRPr lang="es-PE" sz="1600" dirty="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741170" y="2708920"/>
            <a:ext cx="5855166" cy="328991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67544" y="1052736"/>
            <a:ext cx="8435975" cy="2016224"/>
          </a:xfrm>
        </p:spPr>
        <p:txBody>
          <a:bodyPr/>
          <a:lstStyle/>
          <a:p>
            <a:pPr algn="just">
              <a:buFont typeface="Wingdings" panose="05000000000000000000" pitchFamily="2" charset="2"/>
              <a:buChar char="Ø"/>
            </a:pPr>
            <a:r>
              <a:rPr lang="es-ES" sz="1500" dirty="0" smtClean="0">
                <a:latin typeface="Arial" panose="020B0604020202020204" pitchFamily="34" charset="0"/>
                <a:cs typeface="Arial" panose="020B0604020202020204" pitchFamily="34" charset="0"/>
              </a:rPr>
              <a:t>A lo largo del derecho de vía del oleoducto de 8</a:t>
            </a:r>
            <a:r>
              <a:rPr lang="es-PE" sz="1500" dirty="0" smtClean="0">
                <a:latin typeface="Arial" panose="020B0604020202020204" pitchFamily="34" charset="0"/>
                <a:cs typeface="Arial" panose="020B0604020202020204" pitchFamily="34" charset="0"/>
              </a:rPr>
              <a:t>”Ø, se </a:t>
            </a:r>
            <a:r>
              <a:rPr lang="es-ES" sz="1500" dirty="0" smtClean="0">
                <a:latin typeface="Arial" panose="020B0604020202020204" pitchFamily="34" charset="0"/>
                <a:cs typeface="Arial" panose="020B0604020202020204" pitchFamily="34" charset="0"/>
              </a:rPr>
              <a:t>ha </a:t>
            </a:r>
            <a:r>
              <a:rPr lang="es-ES" sz="1500" dirty="0">
                <a:latin typeface="Arial" panose="020B0604020202020204" pitchFamily="34" charset="0"/>
                <a:cs typeface="Arial" panose="020B0604020202020204" pitchFamily="34" charset="0"/>
              </a:rPr>
              <a:t>verificado la existencia de una tubería de fibra de vidrio de 8”Ø, </a:t>
            </a:r>
            <a:r>
              <a:rPr lang="es-ES" sz="1500" dirty="0" smtClean="0">
                <a:latin typeface="Arial" panose="020B0604020202020204" pitchFamily="34" charset="0"/>
                <a:cs typeface="Arial" panose="020B0604020202020204" pitchFamily="34" charset="0"/>
              </a:rPr>
              <a:t>que se encuentra en abandono y que </a:t>
            </a:r>
            <a:r>
              <a:rPr lang="es-ES" sz="1500" dirty="0">
                <a:latin typeface="Arial" panose="020B0604020202020204" pitchFamily="34" charset="0"/>
                <a:cs typeface="Arial" panose="020B0604020202020204" pitchFamily="34" charset="0"/>
              </a:rPr>
              <a:t>anteriormente </a:t>
            </a:r>
            <a:r>
              <a:rPr lang="es-ES" sz="1500" dirty="0" smtClean="0">
                <a:latin typeface="Arial" panose="020B0604020202020204" pitchFamily="34" charset="0"/>
                <a:cs typeface="Arial" panose="020B0604020202020204" pitchFamily="34" charset="0"/>
              </a:rPr>
              <a:t>era utilizada </a:t>
            </a:r>
            <a:r>
              <a:rPr lang="es-ES" sz="1500" dirty="0">
                <a:latin typeface="Arial" panose="020B0604020202020204" pitchFamily="34" charset="0"/>
                <a:cs typeface="Arial" panose="020B0604020202020204" pitchFamily="34" charset="0"/>
              </a:rPr>
              <a:t>para el transporte de agua de producción, </a:t>
            </a:r>
            <a:r>
              <a:rPr lang="es-ES" sz="1500" dirty="0" smtClean="0">
                <a:latin typeface="Arial" panose="020B0604020202020204" pitchFamily="34" charset="0"/>
                <a:cs typeface="Arial" panose="020B0604020202020204" pitchFamily="34" charset="0"/>
              </a:rPr>
              <a:t>sin </a:t>
            </a:r>
            <a:r>
              <a:rPr lang="es-ES" sz="1500" dirty="0">
                <a:latin typeface="Arial" panose="020B0604020202020204" pitchFamily="34" charset="0"/>
                <a:cs typeface="Arial" panose="020B0604020202020204" pitchFamily="34" charset="0"/>
              </a:rPr>
              <a:t>haber sido retirado de la zona hasta la fecha. </a:t>
            </a:r>
            <a:r>
              <a:rPr lang="es-ES" sz="1500" dirty="0" smtClean="0">
                <a:latin typeface="Arial" panose="020B0604020202020204" pitchFamily="34" charset="0"/>
                <a:cs typeface="Arial" panose="020B0604020202020204" pitchFamily="34" charset="0"/>
              </a:rPr>
              <a:t>También se </a:t>
            </a:r>
            <a:r>
              <a:rPr lang="es-ES" sz="1500" dirty="0">
                <a:latin typeface="Arial" panose="020B0604020202020204" pitchFamily="34" charset="0"/>
                <a:cs typeface="Arial" panose="020B0604020202020204" pitchFamily="34" charset="0"/>
              </a:rPr>
              <a:t>observa </a:t>
            </a:r>
            <a:r>
              <a:rPr lang="es-ES" sz="1500" dirty="0" smtClean="0">
                <a:latin typeface="Arial" panose="020B0604020202020204" pitchFamily="34" charset="0"/>
                <a:cs typeface="Arial" panose="020B0604020202020204" pitchFamily="34" charset="0"/>
              </a:rPr>
              <a:t>falta de limpieza en </a:t>
            </a:r>
            <a:r>
              <a:rPr lang="es-ES" sz="1500" dirty="0">
                <a:latin typeface="Arial" panose="020B0604020202020204" pitchFamily="34" charset="0"/>
                <a:cs typeface="Arial" panose="020B0604020202020204" pitchFamily="34" charset="0"/>
              </a:rPr>
              <a:t>el Derecho de Vía de los ductos existentes, </a:t>
            </a:r>
            <a:r>
              <a:rPr lang="es-ES" sz="1500" dirty="0" smtClean="0">
                <a:latin typeface="Arial" panose="020B0604020202020204" pitchFamily="34" charset="0"/>
                <a:cs typeface="Arial" panose="020B0604020202020204" pitchFamily="34" charset="0"/>
              </a:rPr>
              <a:t>por </a:t>
            </a:r>
            <a:r>
              <a:rPr lang="es-ES" sz="1500" dirty="0">
                <a:latin typeface="Arial" panose="020B0604020202020204" pitchFamily="34" charset="0"/>
                <a:cs typeface="Arial" panose="020B0604020202020204" pitchFamily="34" charset="0"/>
              </a:rPr>
              <a:t>la presencia de obstáculos como cilindros metálicos fuera de servicio, </a:t>
            </a:r>
            <a:r>
              <a:rPr lang="es-ES" sz="1500" dirty="0" smtClean="0">
                <a:latin typeface="Arial" panose="020B0604020202020204" pitchFamily="34" charset="0"/>
                <a:cs typeface="Arial" panose="020B0604020202020204" pitchFamily="34" charset="0"/>
              </a:rPr>
              <a:t>ubicados </a:t>
            </a:r>
            <a:r>
              <a:rPr lang="es-ES" sz="1500" dirty="0">
                <a:latin typeface="Arial" panose="020B0604020202020204" pitchFamily="34" charset="0"/>
                <a:cs typeface="Arial" panose="020B0604020202020204" pitchFamily="34" charset="0"/>
              </a:rPr>
              <a:t>en las coordenadas </a:t>
            </a:r>
            <a:r>
              <a:rPr lang="es-ES" sz="1500" dirty="0" smtClean="0">
                <a:latin typeface="Arial" panose="020B0604020202020204" pitchFamily="34" charset="0"/>
                <a:cs typeface="Arial" panose="020B0604020202020204" pitchFamily="34" charset="0"/>
              </a:rPr>
              <a:t>UTM 0506699E- 9464232N. Del </a:t>
            </a:r>
            <a:r>
              <a:rPr lang="es-ES" sz="1500" dirty="0">
                <a:latin typeface="Arial" panose="020B0604020202020204" pitchFamily="34" charset="0"/>
                <a:cs typeface="Arial" panose="020B0604020202020204" pitchFamily="34" charset="0"/>
              </a:rPr>
              <a:t>mismo modo, se observa la presencia de un obstáculo en el trayecto de los ductos ubicado en la coordenada 18M 0508764- UTM 9471140. </a:t>
            </a:r>
            <a:endParaRPr lang="es-PE" sz="1500" dirty="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2052" name="Picture 4" descr="DSC039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253" y="4581128"/>
            <a:ext cx="3833366" cy="206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DSC039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14" y="2996952"/>
            <a:ext cx="4023302" cy="202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DSC039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494" y="2996952"/>
            <a:ext cx="3769844" cy="199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818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67544" y="908720"/>
            <a:ext cx="8435975" cy="1872208"/>
          </a:xfrm>
        </p:spPr>
        <p:txBody>
          <a:bodyPr/>
          <a:lstStyle/>
          <a:p>
            <a:pPr marL="0" indent="0" algn="just" eaLnBrk="1" hangingPunct="1">
              <a:lnSpc>
                <a:spcPct val="80000"/>
              </a:lnSpc>
              <a:buNone/>
            </a:pPr>
            <a:r>
              <a:rPr lang="es-ES" altLang="es-PE" sz="1600" b="1" dirty="0" smtClean="0">
                <a:latin typeface="Arial" panose="020B0604020202020204" pitchFamily="34" charset="0"/>
                <a:cs typeface="Arial" panose="020B0604020202020204" pitchFamily="34" charset="0"/>
              </a:rPr>
              <a:t>			</a:t>
            </a:r>
            <a:endParaRPr lang="es-ES" altLang="es-PE" sz="1600" dirty="0" smtClean="0">
              <a:latin typeface="Arial" panose="020B0604020202020204" pitchFamily="34" charset="0"/>
              <a:cs typeface="Arial" panose="020B0604020202020204" pitchFamily="34" charset="0"/>
            </a:endParaRPr>
          </a:p>
          <a:p>
            <a:pPr marL="365125" lvl="1" indent="-255588" algn="just">
              <a:spcBef>
                <a:spcPts val="400"/>
              </a:spcBef>
              <a:buSzPct val="68000"/>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El recorrido de inspección del oleoducto de 8</a:t>
            </a:r>
            <a:r>
              <a:rPr lang="es-PE" sz="1600" dirty="0" smtClean="0">
                <a:latin typeface="Arial" panose="020B0604020202020204" pitchFamily="34" charset="0"/>
                <a:cs typeface="Arial" panose="020B0604020202020204" pitchFamily="34" charset="0"/>
              </a:rPr>
              <a:t>”Ø y del diesel ducto de 3”Ø, se realiza caminando sobre ambos ductos, debido a que el terreno que los soporta son inundables y no existe pasarelas u otras facilidades para el recorrido. </a:t>
            </a:r>
            <a:r>
              <a:rPr lang="es-ES" sz="1600" dirty="0" smtClean="0">
                <a:latin typeface="Arial" panose="020B0604020202020204" pitchFamily="34" charset="0"/>
                <a:cs typeface="Arial" panose="020B0604020202020204" pitchFamily="34" charset="0"/>
              </a:rPr>
              <a:t>Esta condición insegura </a:t>
            </a:r>
            <a:r>
              <a:rPr lang="es-ES" sz="1600" dirty="0">
                <a:latin typeface="Arial" panose="020B0604020202020204" pitchFamily="34" charset="0"/>
                <a:cs typeface="Arial" panose="020B0604020202020204" pitchFamily="34" charset="0"/>
              </a:rPr>
              <a:t>para el tránsito </a:t>
            </a:r>
            <a:r>
              <a:rPr lang="es-ES" sz="1600" dirty="0" smtClean="0">
                <a:latin typeface="Arial" panose="020B0604020202020204" pitchFamily="34" charset="0"/>
                <a:cs typeface="Arial" panose="020B0604020202020204" pitchFamily="34" charset="0"/>
              </a:rPr>
              <a:t>seguro, expone al personal a </a:t>
            </a:r>
            <a:r>
              <a:rPr lang="es-ES" sz="1600" dirty="0">
                <a:latin typeface="Arial" panose="020B0604020202020204" pitchFamily="34" charset="0"/>
                <a:cs typeface="Arial" panose="020B0604020202020204" pitchFamily="34" charset="0"/>
              </a:rPr>
              <a:t>accidentes </a:t>
            </a:r>
            <a:r>
              <a:rPr lang="es-ES" sz="1600" dirty="0" smtClean="0">
                <a:latin typeface="Arial" panose="020B0604020202020204" pitchFamily="34" charset="0"/>
                <a:cs typeface="Arial" panose="020B0604020202020204" pitchFamily="34" charset="0"/>
              </a:rPr>
              <a:t>de </a:t>
            </a:r>
            <a:r>
              <a:rPr lang="es-ES" sz="1600" dirty="0">
                <a:latin typeface="Arial" panose="020B0604020202020204" pitchFamily="34" charset="0"/>
                <a:cs typeface="Arial" panose="020B0604020202020204" pitchFamily="34" charset="0"/>
              </a:rPr>
              <a:t>caídas al cuerpo de agua circundante, sumado a las probables mordeduras de los ofidios que habitan en estos </a:t>
            </a:r>
            <a:r>
              <a:rPr lang="es-ES" sz="1600" dirty="0" smtClean="0">
                <a:latin typeface="Arial" panose="020B0604020202020204" pitchFamily="34" charset="0"/>
                <a:cs typeface="Arial" panose="020B0604020202020204" pitchFamily="34" charset="0"/>
              </a:rPr>
              <a:t>lugares.</a:t>
            </a: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3074" name="Picture 2" descr="DSC039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68960"/>
            <a:ext cx="4104510" cy="232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DSC039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073" y="3068960"/>
            <a:ext cx="4086407" cy="23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321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67544" y="908720"/>
            <a:ext cx="8435975" cy="1440160"/>
          </a:xfrm>
        </p:spPr>
        <p:txBody>
          <a:bodyPr/>
          <a:lstStyle/>
          <a:p>
            <a:pPr marL="0" indent="0" algn="just" eaLnBrk="1" hangingPunct="1">
              <a:lnSpc>
                <a:spcPct val="80000"/>
              </a:lnSpc>
              <a:buNone/>
            </a:pPr>
            <a:r>
              <a:rPr lang="es-ES" altLang="es-PE" sz="1600" b="1" dirty="0" smtClean="0">
                <a:latin typeface="Arial" panose="020B0604020202020204" pitchFamily="34" charset="0"/>
                <a:cs typeface="Arial" panose="020B0604020202020204" pitchFamily="34" charset="0"/>
              </a:rPr>
              <a:t>			</a:t>
            </a:r>
            <a:endParaRPr lang="es-ES" altLang="es-PE" sz="1600" dirty="0" smtClean="0">
              <a:latin typeface="Arial" panose="020B0604020202020204" pitchFamily="34" charset="0"/>
              <a:cs typeface="Arial" panose="020B0604020202020204" pitchFamily="34" charset="0"/>
            </a:endParaRPr>
          </a:p>
          <a:p>
            <a:pPr marL="365125" lvl="1" indent="-255588" algn="just">
              <a:spcBef>
                <a:spcPts val="400"/>
              </a:spcBef>
              <a:buSzPct val="68000"/>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Pluspetrol ha instalado dos </a:t>
            </a:r>
            <a:r>
              <a:rPr lang="es-ES" sz="1600" dirty="0">
                <a:latin typeface="Arial" panose="020B0604020202020204" pitchFamily="34" charset="0"/>
                <a:cs typeface="Arial" panose="020B0604020202020204" pitchFamily="34" charset="0"/>
              </a:rPr>
              <a:t>(2) grapas en el </a:t>
            </a:r>
            <a:r>
              <a:rPr lang="es-ES" sz="1600" dirty="0" smtClean="0">
                <a:latin typeface="Arial" panose="020B0604020202020204" pitchFamily="34" charset="0"/>
                <a:cs typeface="Arial" panose="020B0604020202020204" pitchFamily="34" charset="0"/>
              </a:rPr>
              <a:t>diesel ducto </a:t>
            </a:r>
            <a:r>
              <a:rPr lang="es-ES" sz="1600" dirty="0">
                <a:latin typeface="Arial" panose="020B0604020202020204" pitchFamily="34" charset="0"/>
                <a:cs typeface="Arial" panose="020B0604020202020204" pitchFamily="34" charset="0"/>
              </a:rPr>
              <a:t>de 3”Ø, ubicadas en las coordenadas: </a:t>
            </a:r>
            <a:r>
              <a:rPr lang="es-ES" sz="1600" dirty="0" smtClean="0">
                <a:latin typeface="Arial" panose="020B0604020202020204" pitchFamily="34" charset="0"/>
                <a:cs typeface="Arial" panose="020B0604020202020204" pitchFamily="34" charset="0"/>
              </a:rPr>
              <a:t>UTM 0506599E 9463914N </a:t>
            </a:r>
            <a:r>
              <a:rPr lang="es-ES" sz="1600" dirty="0">
                <a:latin typeface="Arial" panose="020B0604020202020204" pitchFamily="34" charset="0"/>
                <a:cs typeface="Arial" panose="020B0604020202020204" pitchFamily="34" charset="0"/>
              </a:rPr>
              <a:t>y </a:t>
            </a:r>
            <a:r>
              <a:rPr lang="es-ES" sz="1600" dirty="0" smtClean="0">
                <a:latin typeface="Arial" panose="020B0604020202020204" pitchFamily="34" charset="0"/>
                <a:cs typeface="Arial" panose="020B0604020202020204" pitchFamily="34" charset="0"/>
              </a:rPr>
              <a:t>UTM 0506612E 9463966N, </a:t>
            </a:r>
            <a:r>
              <a:rPr lang="es-ES" sz="1600" dirty="0">
                <a:latin typeface="Arial" panose="020B0604020202020204" pitchFamily="34" charset="0"/>
                <a:cs typeface="Arial" panose="020B0604020202020204" pitchFamily="34" charset="0"/>
              </a:rPr>
              <a:t>las cuales no están permitidas en caso de una reparación temporal del ducto de acuerdo a la legislación vigente</a:t>
            </a:r>
            <a:r>
              <a:rPr lang="es-ES" sz="1600" dirty="0" smtClean="0">
                <a:latin typeface="Arial" panose="020B0604020202020204" pitchFamily="34" charset="0"/>
                <a:cs typeface="Arial" panose="020B0604020202020204" pitchFamily="34" charset="0"/>
              </a:rPr>
              <a:t>. </a:t>
            </a:r>
            <a:endParaRPr lang="es-PE" sz="1600" dirty="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4098" name="Picture 2" descr="DSC039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4402191" cy="25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DSC03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813" y="4013657"/>
            <a:ext cx="4349675"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281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23528" y="1340769"/>
            <a:ext cx="8435975" cy="4464496"/>
          </a:xfrm>
        </p:spPr>
        <p:txBody>
          <a:bodyPr/>
          <a:lstStyle/>
          <a:p>
            <a:pPr marL="0" indent="0" algn="just" eaLnBrk="1" hangingPunct="1">
              <a:lnSpc>
                <a:spcPct val="80000"/>
              </a:lnSpc>
              <a:buFont typeface="Wingdings" pitchFamily="2" charset="2"/>
              <a:buNone/>
            </a:pPr>
            <a:r>
              <a:rPr lang="es-ES" altLang="es-PE" sz="500" b="1" dirty="0" smtClean="0">
                <a:latin typeface="Arial" panose="020B0604020202020204" pitchFamily="34" charset="0"/>
                <a:cs typeface="Arial" panose="020B0604020202020204" pitchFamily="34" charset="0"/>
              </a:rPr>
              <a:t>				</a:t>
            </a:r>
            <a:endParaRPr lang="es-ES" altLang="es-PE" sz="1700" dirty="0" smtClean="0">
              <a:latin typeface="Arial" panose="020B0604020202020204" pitchFamily="34" charset="0"/>
              <a:cs typeface="Arial" panose="020B0604020202020204" pitchFamily="34" charset="0"/>
            </a:endParaRPr>
          </a:p>
          <a:p>
            <a:pPr marL="0" indent="0" algn="just" eaLnBrk="1" hangingPunct="1">
              <a:lnSpc>
                <a:spcPct val="80000"/>
              </a:lnSpc>
              <a:buFont typeface="Wingdings" pitchFamily="2" charset="2"/>
              <a:buNone/>
            </a:pPr>
            <a:r>
              <a:rPr lang="es-ES" altLang="es-PE" sz="2200" dirty="0" smtClean="0">
                <a:latin typeface="Arial" panose="020B0604020202020204" pitchFamily="34" charset="0"/>
                <a:cs typeface="Arial" panose="020B0604020202020204" pitchFamily="34" charset="0"/>
              </a:rPr>
              <a:t>Comisión Multisectorial adscrita a la Presidencia del Consejo de Ministros creada mediante Resolución Suprema N° 200-2012-PCM del día 28.06.12 cuyo plazo de vigencia fue ampliada mediante Resolución Suprema N° 212-2013 del 21.06.13.</a:t>
            </a:r>
          </a:p>
          <a:p>
            <a:pPr marL="0" indent="0" algn="just" eaLnBrk="1" hangingPunct="1">
              <a:lnSpc>
                <a:spcPct val="80000"/>
              </a:lnSpc>
              <a:buFont typeface="Wingdings" pitchFamily="2" charset="2"/>
              <a:buNone/>
            </a:pPr>
            <a:endParaRPr lang="es-ES" altLang="es-PE" sz="2200" dirty="0" smtClean="0">
              <a:latin typeface="Arial" panose="020B0604020202020204" pitchFamily="34" charset="0"/>
              <a:cs typeface="Arial" panose="020B0604020202020204" pitchFamily="34" charset="0"/>
            </a:endParaRPr>
          </a:p>
          <a:p>
            <a:pPr marL="0" indent="0" algn="just" eaLnBrk="1" hangingPunct="1">
              <a:lnSpc>
                <a:spcPct val="80000"/>
              </a:lnSpc>
              <a:buFont typeface="Wingdings" pitchFamily="2" charset="2"/>
              <a:buNone/>
            </a:pPr>
            <a:r>
              <a:rPr lang="es-ES" altLang="es-PE" sz="2200" b="1" dirty="0" smtClean="0">
                <a:latin typeface="Arial" panose="020B0604020202020204" pitchFamily="34" charset="0"/>
                <a:cs typeface="Arial" panose="020B0604020202020204" pitchFamily="34" charset="0"/>
              </a:rPr>
              <a:t>I. Objetivo:</a:t>
            </a:r>
          </a:p>
          <a:p>
            <a:pPr marL="0" indent="0" algn="just" eaLnBrk="1" hangingPunct="1">
              <a:lnSpc>
                <a:spcPct val="80000"/>
              </a:lnSpc>
              <a:buFont typeface="Wingdings" pitchFamily="2" charset="2"/>
              <a:buNone/>
            </a:pPr>
            <a:endParaRPr lang="es-ES" altLang="es-PE" sz="2200" dirty="0" smtClean="0">
              <a:latin typeface="Arial" panose="020B0604020202020204" pitchFamily="34" charset="0"/>
              <a:cs typeface="Arial" panose="020B0604020202020204" pitchFamily="34" charset="0"/>
            </a:endParaRPr>
          </a:p>
          <a:p>
            <a:pPr marL="0" indent="0" algn="just" eaLnBrk="1" hangingPunct="1">
              <a:lnSpc>
                <a:spcPct val="80000"/>
              </a:lnSpc>
              <a:buFont typeface="Wingdings 2" pitchFamily="18" charset="2"/>
              <a:buNone/>
            </a:pPr>
            <a:r>
              <a:rPr lang="es-ES" sz="2200" dirty="0">
                <a:latin typeface="Arial" panose="020B0604020202020204" pitchFamily="34" charset="0"/>
                <a:cs typeface="Arial" panose="020B0604020202020204" pitchFamily="34" charset="0"/>
              </a:rPr>
              <a:t>Realizar la verificación del estado de las instalaciones </a:t>
            </a:r>
            <a:r>
              <a:rPr lang="es-ES" sz="2200" dirty="0" smtClean="0">
                <a:latin typeface="Arial" panose="020B0604020202020204" pitchFamily="34" charset="0"/>
                <a:cs typeface="Arial" panose="020B0604020202020204" pitchFamily="34" charset="0"/>
              </a:rPr>
              <a:t>de  producción</a:t>
            </a:r>
            <a:r>
              <a:rPr lang="es-ES" sz="2200" dirty="0">
                <a:latin typeface="Arial" panose="020B0604020202020204" pitchFamily="34" charset="0"/>
                <a:cs typeface="Arial" panose="020B0604020202020204" pitchFamily="34" charset="0"/>
              </a:rPr>
              <a:t>, almacenamiento y transportes en </a:t>
            </a:r>
            <a:r>
              <a:rPr lang="es-ES" sz="2200" dirty="0" smtClean="0">
                <a:latin typeface="Arial" panose="020B0604020202020204" pitchFamily="34" charset="0"/>
                <a:cs typeface="Arial" panose="020B0604020202020204" pitchFamily="34" charset="0"/>
              </a:rPr>
              <a:t>la Batería </a:t>
            </a:r>
            <a:r>
              <a:rPr lang="es-ES" sz="2200" dirty="0">
                <a:latin typeface="Arial" panose="020B0604020202020204" pitchFamily="34" charset="0"/>
                <a:cs typeface="Arial" panose="020B0604020202020204" pitchFamily="34" charset="0"/>
              </a:rPr>
              <a:t>3, Yanayacu, </a:t>
            </a:r>
            <a:r>
              <a:rPr lang="es-ES" sz="2200" dirty="0" smtClean="0">
                <a:latin typeface="Arial" panose="020B0604020202020204" pitchFamily="34" charset="0"/>
                <a:cs typeface="Arial" panose="020B0604020202020204" pitchFamily="34" charset="0"/>
              </a:rPr>
              <a:t>y del ducto de transporte de petróleo crudo desde la Batería 3 al Terminal del río Marañón del Lote 8, a cargo  </a:t>
            </a:r>
            <a:r>
              <a:rPr lang="es-ES" sz="2200" dirty="0">
                <a:latin typeface="Arial" panose="020B0604020202020204" pitchFamily="34" charset="0"/>
                <a:cs typeface="Arial" panose="020B0604020202020204" pitchFamily="34" charset="0"/>
              </a:rPr>
              <a:t>de la empresa Pluspetrol Norte S.A., en los puntos de derrames y contaminación denunciados por las Federaciones de Loreto en el marco del objetivo y funciones de la Comisión </a:t>
            </a:r>
            <a:r>
              <a:rPr lang="es-ES" sz="2200" dirty="0" smtClean="0">
                <a:latin typeface="Arial" panose="020B0604020202020204" pitchFamily="34" charset="0"/>
                <a:cs typeface="Arial" panose="020B0604020202020204" pitchFamily="34" charset="0"/>
              </a:rPr>
              <a:t>Multisectorial.</a:t>
            </a:r>
            <a:endParaRPr lang="es-PE" altLang="es-PE" sz="2200" dirty="0" smtClean="0">
              <a:latin typeface="Arial" panose="020B0604020202020204" pitchFamily="34" charset="0"/>
              <a:cs typeface="Arial" panose="020B0604020202020204" pitchFamily="34" charset="0"/>
            </a:endParaRPr>
          </a:p>
        </p:txBody>
      </p:sp>
      <p:sp>
        <p:nvSpPr>
          <p:cNvPr id="4098" name="Rectangle 2"/>
          <p:cNvSpPr>
            <a:spLocks noGrp="1" noChangeArrowheads="1"/>
          </p:cNvSpPr>
          <p:nvPr>
            <p:ph type="title"/>
          </p:nvPr>
        </p:nvSpPr>
        <p:spPr>
          <a:xfrm>
            <a:off x="457200" y="44624"/>
            <a:ext cx="8229600" cy="1052735"/>
          </a:xfrm>
        </p:spPr>
        <p:txBody>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57200" y="981075"/>
            <a:ext cx="8435975" cy="719733"/>
          </a:xfrm>
        </p:spPr>
        <p:txBody>
          <a:bodyPr/>
          <a:lstStyle/>
          <a:p>
            <a:pPr marL="0" indent="0" algn="just" eaLnBrk="1" hangingPunct="1">
              <a:lnSpc>
                <a:spcPct val="80000"/>
              </a:lnSpc>
              <a:buFont typeface="Wingdings" pitchFamily="2" charset="2"/>
              <a:buNone/>
            </a:pPr>
            <a:r>
              <a:rPr lang="es-ES" altLang="es-PE" sz="500" b="1" dirty="0" smtClean="0">
                <a:latin typeface="Arial" panose="020B0604020202020204" pitchFamily="34" charset="0"/>
                <a:cs typeface="Arial" panose="020B0604020202020204" pitchFamily="34" charset="0"/>
              </a:rPr>
              <a:t>				</a:t>
            </a:r>
            <a:endParaRPr lang="es-ES" altLang="es-PE" sz="2400" dirty="0" smtClean="0">
              <a:latin typeface="Arial" panose="020B0604020202020204" pitchFamily="34" charset="0"/>
              <a:cs typeface="Arial" panose="020B0604020202020204" pitchFamily="34" charset="0"/>
            </a:endParaRPr>
          </a:p>
          <a:p>
            <a:pPr marL="623888" lvl="1" indent="-180975" algn="just" eaLnBrk="1" hangingPunct="1">
              <a:buFont typeface="Wingdings" pitchFamily="2" charset="2"/>
              <a:buChar char="Ø"/>
            </a:pPr>
            <a:r>
              <a:rPr lang="es-ES" sz="1600" dirty="0" smtClean="0">
                <a:latin typeface="Arial" panose="020B0604020202020204" pitchFamily="34" charset="0"/>
                <a:cs typeface="Arial" panose="020B0604020202020204" pitchFamily="34" charset="0"/>
              </a:rPr>
              <a:t>En el punto </a:t>
            </a:r>
            <a:r>
              <a:rPr lang="es-ES" sz="1600" dirty="0">
                <a:latin typeface="Arial" panose="020B0604020202020204" pitchFamily="34" charset="0"/>
                <a:cs typeface="Arial" panose="020B0604020202020204" pitchFamily="34" charset="0"/>
              </a:rPr>
              <a:t>S14 de coordenadas 0506069E 9462170N, ubicado al extremo norte de la Plataforma </a:t>
            </a:r>
            <a:r>
              <a:rPr lang="es-ES" sz="1600" dirty="0" smtClean="0">
                <a:latin typeface="Arial" panose="020B0604020202020204" pitchFamily="34" charset="0"/>
                <a:cs typeface="Arial" panose="020B0604020202020204" pitchFamily="34" charset="0"/>
              </a:rPr>
              <a:t>38X </a:t>
            </a:r>
            <a:r>
              <a:rPr lang="es-ES" sz="1600" dirty="0">
                <a:latin typeface="Arial" panose="020B0604020202020204" pitchFamily="34" charset="0"/>
                <a:cs typeface="Arial" panose="020B0604020202020204" pitchFamily="34" charset="0"/>
              </a:rPr>
              <a:t>se observan materiales fuera de </a:t>
            </a:r>
            <a:r>
              <a:rPr lang="es-ES" sz="1600" dirty="0" smtClean="0">
                <a:latin typeface="Arial" panose="020B0604020202020204" pitchFamily="34" charset="0"/>
                <a:cs typeface="Arial" panose="020B0604020202020204" pitchFamily="34" charset="0"/>
              </a:rPr>
              <a:t>uso.</a:t>
            </a:r>
            <a:endParaRPr lang="es-ES" altLang="es-PE" sz="1600" dirty="0" smtClean="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88840"/>
            <a:ext cx="5619750" cy="31813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528513" y="1124744"/>
            <a:ext cx="8435975" cy="935757"/>
          </a:xfrm>
        </p:spPr>
        <p:txBody>
          <a:bodyPr/>
          <a:lstStyle/>
          <a:p>
            <a:pPr marL="0" indent="0" algn="just" eaLnBrk="1" hangingPunct="1">
              <a:lnSpc>
                <a:spcPct val="80000"/>
              </a:lnSpc>
              <a:buFont typeface="Wingdings" pitchFamily="2" charset="2"/>
              <a:buNone/>
            </a:pPr>
            <a:r>
              <a:rPr lang="es-ES" altLang="es-PE" sz="500" b="1" dirty="0" smtClean="0">
                <a:latin typeface="Arial" panose="020B0604020202020204" pitchFamily="34" charset="0"/>
                <a:cs typeface="Arial" panose="020B0604020202020204" pitchFamily="34" charset="0"/>
              </a:rPr>
              <a:t>				</a:t>
            </a:r>
            <a:endParaRPr lang="es-ES" altLang="es-PE" sz="2400" dirty="0" smtClean="0">
              <a:latin typeface="Arial" panose="020B0604020202020204" pitchFamily="34" charset="0"/>
              <a:cs typeface="Arial" panose="020B0604020202020204" pitchFamily="34" charset="0"/>
            </a:endParaRPr>
          </a:p>
          <a:p>
            <a:pPr marL="623888" lvl="1" indent="-180975" algn="just" eaLnBrk="1" hangingPunct="1">
              <a:buFont typeface="Wingdings" pitchFamily="2" charset="2"/>
              <a:buChar char="Ø"/>
            </a:pPr>
            <a:r>
              <a:rPr lang="es-ES" sz="1600" dirty="0">
                <a:latin typeface="Arial" panose="020B0604020202020204" pitchFamily="34" charset="0"/>
                <a:cs typeface="Arial" panose="020B0604020202020204" pitchFamily="34" charset="0"/>
              </a:rPr>
              <a:t>Ducto de salida del manifold de los pozos de la plataforma </a:t>
            </a:r>
            <a:r>
              <a:rPr lang="es-ES" sz="1600" dirty="0" smtClean="0">
                <a:latin typeface="Arial" panose="020B0604020202020204" pitchFamily="34" charset="0"/>
                <a:cs typeface="Arial" panose="020B0604020202020204" pitchFamily="34" charset="0"/>
              </a:rPr>
              <a:t>32X </a:t>
            </a:r>
            <a:r>
              <a:rPr lang="es-ES" sz="1600" dirty="0">
                <a:latin typeface="Arial" panose="020B0604020202020204" pitchFamily="34" charset="0"/>
                <a:cs typeface="Arial" panose="020B0604020202020204" pitchFamily="34" charset="0"/>
              </a:rPr>
              <a:t>se encuentran tendidos sobre el suelo y en paralelo se encuentra la línea contra incendio de la misma forma, además están cubiertas por hierbas</a:t>
            </a:r>
            <a:r>
              <a:rPr lang="es-ES" sz="1600" dirty="0" smtClean="0">
                <a:latin typeface="Arial" panose="020B0604020202020204" pitchFamily="34" charset="0"/>
                <a:cs typeface="Arial" panose="020B0604020202020204" pitchFamily="34" charset="0"/>
              </a:rPr>
              <a:t>.</a:t>
            </a:r>
            <a:endParaRPr lang="es-ES" altLang="es-PE" sz="1600" dirty="0" smtClean="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788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363" y="2445450"/>
            <a:ext cx="5953125" cy="3371850"/>
          </a:xfrm>
          <a:prstGeom prst="rect">
            <a:avLst/>
          </a:prstGeom>
          <a:noFill/>
          <a:extLst>
            <a:ext uri="{909E8E84-426E-40DD-AFC4-6F175D3DCCD1}">
              <a14:hiddenFill xmlns:a14="http://schemas.microsoft.com/office/drawing/2010/main">
                <a:solidFill>
                  <a:srgbClr val="FFFFFF"/>
                </a:solidFill>
              </a14:hiddenFill>
            </a:ext>
          </a:extLst>
        </p:spPr>
      </p:pic>
      <p:pic>
        <p:nvPicPr>
          <p:cNvPr id="788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37452"/>
            <a:ext cx="2952328" cy="445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119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528513" y="981075"/>
            <a:ext cx="8435975" cy="791741"/>
          </a:xfrm>
        </p:spPr>
        <p:txBody>
          <a:bodyPr/>
          <a:lstStyle/>
          <a:p>
            <a:pPr marL="0" indent="0" algn="just" eaLnBrk="1" hangingPunct="1">
              <a:lnSpc>
                <a:spcPct val="80000"/>
              </a:lnSpc>
              <a:buFont typeface="Wingdings" pitchFamily="2" charset="2"/>
              <a:buNone/>
            </a:pPr>
            <a:r>
              <a:rPr lang="es-ES" altLang="es-PE" sz="500" b="1" dirty="0" smtClean="0">
                <a:latin typeface="Arial" panose="020B0604020202020204" pitchFamily="34" charset="0"/>
                <a:cs typeface="Arial" panose="020B0604020202020204" pitchFamily="34" charset="0"/>
              </a:rPr>
              <a:t>				</a:t>
            </a:r>
            <a:endParaRPr lang="es-ES" altLang="es-PE" sz="2400" dirty="0" smtClean="0">
              <a:latin typeface="Arial" panose="020B0604020202020204" pitchFamily="34" charset="0"/>
              <a:cs typeface="Arial" panose="020B0604020202020204" pitchFamily="34" charset="0"/>
            </a:endParaRPr>
          </a:p>
          <a:p>
            <a:pPr marL="180975" lvl="1" indent="-180975" algn="just" eaLnBrk="1" hangingPunct="1">
              <a:buFont typeface="Wingdings" pitchFamily="2" charset="2"/>
              <a:buChar char="Ø"/>
            </a:pPr>
            <a:r>
              <a:rPr lang="es-ES" sz="1600" dirty="0" smtClean="0">
                <a:latin typeface="Arial" panose="020B0604020202020204" pitchFamily="34" charset="0"/>
                <a:cs typeface="Arial" panose="020B0604020202020204" pitchFamily="34" charset="0"/>
              </a:rPr>
              <a:t>  Los Pozos </a:t>
            </a:r>
            <a:r>
              <a:rPr lang="es-ES" sz="1600" dirty="0">
                <a:latin typeface="Arial" panose="020B0604020202020204" pitchFamily="34" charset="0"/>
                <a:cs typeface="Arial" panose="020B0604020202020204" pitchFamily="34" charset="0"/>
              </a:rPr>
              <a:t>de la plataforma </a:t>
            </a:r>
            <a:r>
              <a:rPr lang="es-ES" sz="1600" dirty="0" smtClean="0">
                <a:latin typeface="Arial" panose="020B0604020202020204" pitchFamily="34" charset="0"/>
                <a:cs typeface="Arial" panose="020B0604020202020204" pitchFamily="34" charset="0"/>
              </a:rPr>
              <a:t>32X se encuentran sin </a:t>
            </a:r>
            <a:r>
              <a:rPr lang="es-ES" sz="1600" dirty="0">
                <a:latin typeface="Arial" panose="020B0604020202020204" pitchFamily="34" charset="0"/>
                <a:cs typeface="Arial" panose="020B0604020202020204" pitchFamily="34" charset="0"/>
              </a:rPr>
              <a:t>letreros de identificación</a:t>
            </a:r>
            <a:r>
              <a:rPr lang="es-ES" sz="1600" dirty="0" smtClean="0">
                <a:latin typeface="Arial" panose="020B0604020202020204" pitchFamily="34" charset="0"/>
                <a:cs typeface="Arial" panose="020B0604020202020204" pitchFamily="34" charset="0"/>
              </a:rPr>
              <a:t>.</a:t>
            </a:r>
            <a:endParaRPr lang="es-ES" altLang="es-PE" sz="1600" dirty="0" smtClean="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849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799"/>
            <a:ext cx="3927376" cy="22154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69" y="3965614"/>
            <a:ext cx="3711716" cy="2093788"/>
          </a:xfrm>
          <a:prstGeom prst="rect">
            <a:avLst/>
          </a:prstGeom>
          <a:noFill/>
          <a:extLst>
            <a:ext uri="{909E8E84-426E-40DD-AFC4-6F175D3DCCD1}">
              <a14:hiddenFill xmlns:a14="http://schemas.microsoft.com/office/drawing/2010/main">
                <a:solidFill>
                  <a:srgbClr val="FFFFFF"/>
                </a:solidFill>
              </a14:hiddenFill>
            </a:ext>
          </a:extLst>
        </p:spPr>
      </p:pic>
      <p:pic>
        <p:nvPicPr>
          <p:cNvPr id="84997" name="Picture 5" descr="SAM_19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256" y="4615021"/>
            <a:ext cx="3523619" cy="198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SAM_19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9370" y="1525573"/>
            <a:ext cx="1857086" cy="298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358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67544" y="908720"/>
            <a:ext cx="8435975" cy="791741"/>
          </a:xfrm>
        </p:spPr>
        <p:txBody>
          <a:bodyPr/>
          <a:lstStyle/>
          <a:p>
            <a:pPr marL="0" indent="0" algn="just" eaLnBrk="1" hangingPunct="1">
              <a:lnSpc>
                <a:spcPct val="80000"/>
              </a:lnSpc>
              <a:buFont typeface="Wingdings" pitchFamily="2" charset="2"/>
              <a:buNone/>
            </a:pPr>
            <a:r>
              <a:rPr lang="es-ES" altLang="es-PE" sz="500" b="1" dirty="0" smtClean="0">
                <a:latin typeface="Arial" panose="020B0604020202020204" pitchFamily="34" charset="0"/>
                <a:cs typeface="Arial" panose="020B0604020202020204" pitchFamily="34" charset="0"/>
              </a:rPr>
              <a:t>				</a:t>
            </a:r>
            <a:endParaRPr lang="es-ES" altLang="es-PE" sz="2400" dirty="0" smtClean="0">
              <a:latin typeface="Arial" panose="020B0604020202020204" pitchFamily="34" charset="0"/>
              <a:cs typeface="Arial" panose="020B0604020202020204" pitchFamily="34" charset="0"/>
            </a:endParaRPr>
          </a:p>
          <a:p>
            <a:pPr marL="623888" lvl="1" indent="-355600" algn="just" eaLnBrk="1" hangingPunct="1">
              <a:buFont typeface="Wingdings" pitchFamily="2" charset="2"/>
              <a:buChar char="Ø"/>
            </a:pPr>
            <a:r>
              <a:rPr lang="es-ES" sz="1600" dirty="0">
                <a:latin typeface="Arial" panose="020B0604020202020204" pitchFamily="34" charset="0"/>
                <a:cs typeface="Arial" panose="020B0604020202020204" pitchFamily="34" charset="0"/>
              </a:rPr>
              <a:t>En la Poza API de la plataforma </a:t>
            </a:r>
            <a:r>
              <a:rPr lang="es-ES" sz="1600" dirty="0" smtClean="0">
                <a:latin typeface="Arial" panose="020B0604020202020204" pitchFamily="34" charset="0"/>
                <a:cs typeface="Arial" panose="020B0604020202020204" pitchFamily="34" charset="0"/>
              </a:rPr>
              <a:t>32X </a:t>
            </a:r>
            <a:r>
              <a:rPr lang="es-ES" sz="1600" dirty="0">
                <a:latin typeface="Arial" panose="020B0604020202020204" pitchFamily="34" charset="0"/>
                <a:cs typeface="Arial" panose="020B0604020202020204" pitchFamily="34" charset="0"/>
              </a:rPr>
              <a:t>se observa que hubo un rebose del fluido por los rastros de mancha de crudo en el tanque</a:t>
            </a:r>
            <a:r>
              <a:rPr lang="es-ES" sz="1600" dirty="0" smtClean="0">
                <a:latin typeface="Arial" panose="020B0604020202020204" pitchFamily="34" charset="0"/>
                <a:cs typeface="Arial" panose="020B0604020202020204" pitchFamily="34" charset="0"/>
              </a:rPr>
              <a:t>.</a:t>
            </a:r>
            <a:endParaRPr lang="es-ES" altLang="es-PE" sz="1600" dirty="0" smtClean="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5885"/>
            <a:ext cx="5502027" cy="3099858"/>
          </a:xfrm>
          <a:prstGeom prst="rect">
            <a:avLst/>
          </a:prstGeom>
          <a:noFill/>
          <a:extLst>
            <a:ext uri="{909E8E84-426E-40DD-AFC4-6F175D3DCCD1}">
              <a14:hiddenFill xmlns:a14="http://schemas.microsoft.com/office/drawing/2010/main">
                <a:solidFill>
                  <a:srgbClr val="FFFFFF"/>
                </a:solidFill>
              </a14:hiddenFill>
            </a:ext>
          </a:extLst>
        </p:spPr>
      </p:pic>
      <p:pic>
        <p:nvPicPr>
          <p:cNvPr id="808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730" y="3465814"/>
            <a:ext cx="4662856" cy="26274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Tree>
    <p:extLst>
      <p:ext uri="{BB962C8B-B14F-4D97-AF65-F5344CB8AC3E}">
        <p14:creationId xmlns:p14="http://schemas.microsoft.com/office/powerpoint/2010/main" val="461616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67544" y="908720"/>
            <a:ext cx="8435975" cy="791741"/>
          </a:xfrm>
        </p:spPr>
        <p:txBody>
          <a:bodyPr/>
          <a:lstStyle/>
          <a:p>
            <a:pPr marL="0" indent="0" algn="just" eaLnBrk="1" hangingPunct="1">
              <a:lnSpc>
                <a:spcPct val="80000"/>
              </a:lnSpc>
              <a:buFont typeface="Wingdings" pitchFamily="2" charset="2"/>
              <a:buNone/>
            </a:pPr>
            <a:r>
              <a:rPr lang="es-ES" altLang="es-PE" sz="500" b="1" dirty="0" smtClean="0">
                <a:latin typeface="Arial" panose="020B0604020202020204" pitchFamily="34" charset="0"/>
                <a:cs typeface="Arial" panose="020B0604020202020204" pitchFamily="34" charset="0"/>
              </a:rPr>
              <a:t>				</a:t>
            </a:r>
            <a:endParaRPr lang="es-ES" altLang="es-PE" sz="2400" dirty="0" smtClean="0">
              <a:latin typeface="Arial" panose="020B0604020202020204" pitchFamily="34" charset="0"/>
              <a:cs typeface="Arial" panose="020B0604020202020204" pitchFamily="34" charset="0"/>
            </a:endParaRPr>
          </a:p>
          <a:p>
            <a:pPr marL="623888" lvl="1" indent="-261938" algn="just" eaLnBrk="1" hangingPunct="1">
              <a:buFont typeface="Wingdings" pitchFamily="2" charset="2"/>
              <a:buChar char="Ø"/>
            </a:pPr>
            <a:r>
              <a:rPr lang="es-ES" sz="1600" dirty="0">
                <a:latin typeface="Arial" panose="020B0604020202020204" pitchFamily="34" charset="0"/>
                <a:cs typeface="Arial" panose="020B0604020202020204" pitchFamily="34" charset="0"/>
              </a:rPr>
              <a:t>A la entrada de la plataforma </a:t>
            </a:r>
            <a:r>
              <a:rPr lang="es-ES" sz="1600" dirty="0" smtClean="0">
                <a:latin typeface="Arial" panose="020B0604020202020204" pitchFamily="34" charset="0"/>
                <a:cs typeface="Arial" panose="020B0604020202020204" pitchFamily="34" charset="0"/>
              </a:rPr>
              <a:t>32X </a:t>
            </a:r>
            <a:r>
              <a:rPr lang="es-ES" sz="1600" dirty="0">
                <a:latin typeface="Arial" panose="020B0604020202020204" pitchFamily="34" charset="0"/>
                <a:cs typeface="Arial" panose="020B0604020202020204" pitchFamily="34" charset="0"/>
              </a:rPr>
              <a:t>se encuentra un tanque fuera de uso</a:t>
            </a:r>
            <a:r>
              <a:rPr lang="es-ES" sz="1600" dirty="0" smtClean="0">
                <a:latin typeface="Arial" panose="020B0604020202020204" pitchFamily="34" charset="0"/>
                <a:cs typeface="Arial" panose="020B0604020202020204" pitchFamily="34" charset="0"/>
              </a:rPr>
              <a:t>.</a:t>
            </a:r>
            <a:endParaRPr lang="es-ES" altLang="es-PE" sz="1600" dirty="0" smtClean="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819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44824"/>
            <a:ext cx="600075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921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67544" y="908720"/>
            <a:ext cx="8435975" cy="791741"/>
          </a:xfrm>
        </p:spPr>
        <p:txBody>
          <a:bodyPr/>
          <a:lstStyle/>
          <a:p>
            <a:pPr marL="0" indent="0" algn="just" eaLnBrk="1" hangingPunct="1">
              <a:lnSpc>
                <a:spcPct val="80000"/>
              </a:lnSpc>
              <a:buFont typeface="Wingdings" pitchFamily="2" charset="2"/>
              <a:buNone/>
            </a:pPr>
            <a:r>
              <a:rPr lang="es-ES" altLang="es-PE" sz="500" b="1" dirty="0" smtClean="0">
                <a:latin typeface="Arial" panose="020B0604020202020204" pitchFamily="34" charset="0"/>
                <a:cs typeface="Arial" panose="020B0604020202020204" pitchFamily="34" charset="0"/>
              </a:rPr>
              <a:t>				</a:t>
            </a:r>
            <a:endParaRPr lang="es-ES" altLang="es-PE" sz="2400" dirty="0" smtClean="0">
              <a:latin typeface="Arial" panose="020B0604020202020204" pitchFamily="34" charset="0"/>
              <a:cs typeface="Arial" panose="020B0604020202020204" pitchFamily="34" charset="0"/>
            </a:endParaRPr>
          </a:p>
          <a:p>
            <a:pPr marL="623888" lvl="1" indent="-261938" algn="just" eaLnBrk="1" hangingPunct="1">
              <a:buFont typeface="Wingdings" pitchFamily="2" charset="2"/>
              <a:buChar char="Ø"/>
            </a:pPr>
            <a:r>
              <a:rPr lang="es-ES" sz="1600" dirty="0" smtClean="0">
                <a:latin typeface="Arial" panose="020B0604020202020204" pitchFamily="34" charset="0"/>
                <a:cs typeface="Arial" panose="020B0604020202020204" pitchFamily="34" charset="0"/>
              </a:rPr>
              <a:t>Se ha observado la existencia de un </a:t>
            </a:r>
            <a:r>
              <a:rPr lang="es-ES" sz="1600" dirty="0">
                <a:latin typeface="Arial" panose="020B0604020202020204" pitchFamily="34" charset="0"/>
                <a:cs typeface="Arial" panose="020B0604020202020204" pitchFamily="34" charset="0"/>
              </a:rPr>
              <a:t>Tanque fuera de </a:t>
            </a:r>
            <a:r>
              <a:rPr lang="es-ES" sz="1600" dirty="0" smtClean="0">
                <a:latin typeface="Arial" panose="020B0604020202020204" pitchFamily="34" charset="0"/>
                <a:cs typeface="Arial" panose="020B0604020202020204" pitchFamily="34" charset="0"/>
              </a:rPr>
              <a:t>servicio y </a:t>
            </a:r>
            <a:r>
              <a:rPr lang="es-ES" sz="1600" dirty="0">
                <a:latin typeface="Arial" panose="020B0604020202020204" pitchFamily="34" charset="0"/>
                <a:cs typeface="Arial" panose="020B0604020202020204" pitchFamily="34" charset="0"/>
              </a:rPr>
              <a:t>abandonado cerca del punto S51 de coordenadas </a:t>
            </a:r>
            <a:r>
              <a:rPr lang="es-ES" sz="1600" dirty="0" smtClean="0">
                <a:latin typeface="Arial" panose="020B0604020202020204" pitchFamily="34" charset="0"/>
                <a:cs typeface="Arial" panose="020B0604020202020204" pitchFamily="34" charset="0"/>
              </a:rPr>
              <a:t>UTM 0505621E </a:t>
            </a:r>
            <a:r>
              <a:rPr lang="es-ES" sz="1600" dirty="0">
                <a:latin typeface="Arial" panose="020B0604020202020204" pitchFamily="34" charset="0"/>
                <a:cs typeface="Arial" panose="020B0604020202020204" pitchFamily="34" charset="0"/>
              </a:rPr>
              <a:t>9460993N</a:t>
            </a:r>
            <a:r>
              <a:rPr lang="es-ES" sz="1600" dirty="0" smtClean="0">
                <a:latin typeface="Arial" panose="020B0604020202020204" pitchFamily="34" charset="0"/>
                <a:cs typeface="Arial" panose="020B0604020202020204" pitchFamily="34" charset="0"/>
              </a:rPr>
              <a:t>.</a:t>
            </a:r>
            <a:endParaRPr lang="es-ES" altLang="es-PE" sz="1600" dirty="0" smtClean="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829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72816"/>
            <a:ext cx="5463927" cy="3636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01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67544" y="908721"/>
            <a:ext cx="8435975" cy="648072"/>
          </a:xfrm>
        </p:spPr>
        <p:txBody>
          <a:bodyPr/>
          <a:lstStyle/>
          <a:p>
            <a:pPr marL="0" indent="0" algn="just" eaLnBrk="1" hangingPunct="1">
              <a:lnSpc>
                <a:spcPct val="80000"/>
              </a:lnSpc>
              <a:buFont typeface="Wingdings" pitchFamily="2" charset="2"/>
              <a:buNone/>
            </a:pPr>
            <a:r>
              <a:rPr lang="es-ES" altLang="es-PE" sz="500" b="1" dirty="0" smtClean="0">
                <a:latin typeface="Arial" panose="020B0604020202020204" pitchFamily="34" charset="0"/>
                <a:cs typeface="Arial" panose="020B0604020202020204" pitchFamily="34" charset="0"/>
              </a:rPr>
              <a:t>				</a:t>
            </a:r>
            <a:endParaRPr lang="es-ES" altLang="es-PE" sz="2400" dirty="0" smtClean="0">
              <a:latin typeface="Arial" panose="020B0604020202020204" pitchFamily="34" charset="0"/>
              <a:cs typeface="Arial" panose="020B0604020202020204" pitchFamily="34" charset="0"/>
            </a:endParaRPr>
          </a:p>
          <a:p>
            <a:pPr marL="623888" lvl="1" indent="-261938" algn="just" eaLnBrk="1" hangingPunct="1">
              <a:buFont typeface="Wingdings" pitchFamily="2" charset="2"/>
              <a:buChar char="Ø"/>
            </a:pPr>
            <a:r>
              <a:rPr lang="es-ES" sz="1600" dirty="0" smtClean="0">
                <a:latin typeface="Arial" panose="020B0604020202020204" pitchFamily="34" charset="0"/>
                <a:cs typeface="Arial" panose="020B0604020202020204" pitchFamily="34" charset="0"/>
              </a:rPr>
              <a:t>Se observa la existencia de material </a:t>
            </a:r>
            <a:r>
              <a:rPr lang="es-ES" sz="1600" dirty="0">
                <a:latin typeface="Arial" panose="020B0604020202020204" pitchFamily="34" charset="0"/>
                <a:cs typeface="Arial" panose="020B0604020202020204" pitchFamily="34" charset="0"/>
              </a:rPr>
              <a:t>fuera de uso cerca del punto S55 de coordenadas </a:t>
            </a:r>
            <a:r>
              <a:rPr lang="es-ES" sz="1600" dirty="0" smtClean="0">
                <a:latin typeface="Arial" panose="020B0604020202020204" pitchFamily="34" charset="0"/>
                <a:cs typeface="Arial" panose="020B0604020202020204" pitchFamily="34" charset="0"/>
              </a:rPr>
              <a:t>UTM 0505219E  </a:t>
            </a:r>
            <a:r>
              <a:rPr lang="es-ES" sz="1600" dirty="0">
                <a:latin typeface="Arial" panose="020B0604020202020204" pitchFamily="34" charset="0"/>
                <a:cs typeface="Arial" panose="020B0604020202020204" pitchFamily="34" charset="0"/>
              </a:rPr>
              <a:t>9461035N</a:t>
            </a:r>
            <a:r>
              <a:rPr lang="es-ES" sz="1600" dirty="0" smtClean="0">
                <a:latin typeface="Arial" panose="020B0604020202020204" pitchFamily="34" charset="0"/>
                <a:cs typeface="Arial" panose="020B0604020202020204" pitchFamily="34" charset="0"/>
              </a:rPr>
              <a:t>.</a:t>
            </a:r>
            <a:endParaRPr lang="es-ES" altLang="es-PE" sz="1600" dirty="0" smtClean="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pic>
        <p:nvPicPr>
          <p:cNvPr id="839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60198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534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981075"/>
            <a:ext cx="8435975" cy="4680173"/>
          </a:xfrm>
        </p:spPr>
        <p:txBody>
          <a:bodyPr>
            <a:noAutofit/>
          </a:bodyPr>
          <a:lstStyle/>
          <a:p>
            <a:pPr marL="0" indent="0" algn="just" eaLnBrk="1" fontAlgn="auto" hangingPunct="1">
              <a:lnSpc>
                <a:spcPct val="80000"/>
              </a:lnSpc>
              <a:spcAft>
                <a:spcPts val="0"/>
              </a:spcAft>
              <a:buFont typeface="Wingdings" pitchFamily="2" charset="2"/>
              <a:buNone/>
              <a:defRPr/>
            </a:pPr>
            <a:r>
              <a:rPr lang="es-ES" sz="1600" b="1" dirty="0" smtClean="0">
                <a:latin typeface="Arial" panose="020B0604020202020204" pitchFamily="34" charset="0"/>
                <a:cs typeface="Arial" panose="020B0604020202020204" pitchFamily="34" charset="0"/>
              </a:rPr>
              <a:t>				</a:t>
            </a:r>
            <a:endParaRPr lang="es-ES" sz="1600" dirty="0" smtClean="0">
              <a:latin typeface="Arial" panose="020B0604020202020204" pitchFamily="34" charset="0"/>
              <a:cs typeface="Arial" panose="020B0604020202020204" pitchFamily="34" charset="0"/>
            </a:endParaRPr>
          </a:p>
          <a:p>
            <a:pPr marL="365760" indent="-256032" eaLnBrk="1" fontAlgn="auto" hangingPunct="1">
              <a:spcAft>
                <a:spcPts val="0"/>
              </a:spcAft>
              <a:buFont typeface="Wingdings 2" pitchFamily="18" charset="2"/>
              <a:buNone/>
              <a:defRPr/>
            </a:pPr>
            <a:r>
              <a:rPr lang="es-ES" sz="1600" b="1" dirty="0" smtClean="0">
                <a:latin typeface="Arial" panose="020B0604020202020204" pitchFamily="34" charset="0"/>
                <a:cs typeface="Arial" panose="020B0604020202020204" pitchFamily="34" charset="0"/>
              </a:rPr>
              <a:t>V. CONCLUSIONES</a:t>
            </a:r>
            <a:endParaRPr lang="es-PE" sz="1600" dirty="0" smtClean="0">
              <a:latin typeface="Arial" panose="020B0604020202020204" pitchFamily="34" charset="0"/>
              <a:cs typeface="Arial" panose="020B0604020202020204" pitchFamily="34" charset="0"/>
            </a:endParaRPr>
          </a:p>
          <a:p>
            <a:pPr lvl="1" algn="just">
              <a:buFont typeface="Wingdings" panose="05000000000000000000" pitchFamily="2" charset="2"/>
              <a:buChar char="Ø"/>
            </a:pPr>
            <a:r>
              <a:rPr lang="es-ES" sz="1600" dirty="0">
                <a:latin typeface="Arial" panose="020B0604020202020204" pitchFamily="34" charset="0"/>
                <a:cs typeface="Arial" panose="020B0604020202020204" pitchFamily="34" charset="0"/>
              </a:rPr>
              <a:t>OSINERGMIN evaluará los incumplimientos detectados y tomará las acciones correctivas del caso</a:t>
            </a:r>
            <a:r>
              <a:rPr lang="es-ES" sz="1600" dirty="0" smtClean="0">
                <a:latin typeface="Arial" panose="020B0604020202020204" pitchFamily="34" charset="0"/>
                <a:cs typeface="Arial" panose="020B0604020202020204" pitchFamily="34" charset="0"/>
              </a:rPr>
              <a:t>.</a:t>
            </a:r>
          </a:p>
          <a:p>
            <a:pPr lvl="2" algn="just">
              <a:buFont typeface="Arial" panose="020B0604020202020204" pitchFamily="34" charset="0"/>
              <a:buChar char="•"/>
            </a:pPr>
            <a:r>
              <a:rPr lang="es-ES" sz="1600" dirty="0">
                <a:latin typeface="Arial" panose="020B0604020202020204" pitchFamily="34" charset="0"/>
                <a:cs typeface="Arial" panose="020B0604020202020204" pitchFamily="34" charset="0"/>
              </a:rPr>
              <a:t>Como resultado del recorrido efectuado al oleoducto de 8”Ø y el </a:t>
            </a:r>
            <a:r>
              <a:rPr lang="es-ES" sz="1600" dirty="0" smtClean="0">
                <a:latin typeface="Arial" panose="020B0604020202020204" pitchFamily="34" charset="0"/>
                <a:cs typeface="Arial" panose="020B0604020202020204" pitchFamily="34" charset="0"/>
              </a:rPr>
              <a:t>diesel ducto </a:t>
            </a:r>
            <a:r>
              <a:rPr lang="es-ES" sz="1600" dirty="0">
                <a:latin typeface="Arial" panose="020B0604020202020204" pitchFamily="34" charset="0"/>
                <a:cs typeface="Arial" panose="020B0604020202020204" pitchFamily="34" charset="0"/>
              </a:rPr>
              <a:t>de 3”Ø instalados entre la Batería 3 (Yanayacu) y el Terminal del Rio Marañón (Saramuro), del Lote 8, se han detectado infracciones a la normativa vigente, </a:t>
            </a:r>
            <a:r>
              <a:rPr lang="es-ES" sz="1600" dirty="0" smtClean="0">
                <a:latin typeface="Arial" panose="020B0604020202020204" pitchFamily="34" charset="0"/>
                <a:cs typeface="Arial" panose="020B0604020202020204" pitchFamily="34" charset="0"/>
              </a:rPr>
              <a:t>estipulado </a:t>
            </a:r>
            <a:r>
              <a:rPr lang="es-ES" sz="1600" dirty="0">
                <a:latin typeface="Arial" panose="020B0604020202020204" pitchFamily="34" charset="0"/>
                <a:cs typeface="Arial" panose="020B0604020202020204" pitchFamily="34" charset="0"/>
              </a:rPr>
              <a:t>en los siguientes artículos del Reglamento de Transportes de Hidrocarburo por Ductos del D.S. N° 081-2007-EM: 40</a:t>
            </a:r>
            <a:r>
              <a:rPr lang="es-ES" sz="1600" dirty="0" smtClean="0">
                <a:latin typeface="Arial" panose="020B0604020202020204" pitchFamily="34" charset="0"/>
                <a:cs typeface="Arial" panose="020B0604020202020204" pitchFamily="34" charset="0"/>
              </a:rPr>
              <a:t>°, 42°, 43°, 54°, 56°, 66° y</a:t>
            </a:r>
            <a:r>
              <a:rPr lang="es-ES" sz="1600" dirty="0" smtClean="0">
                <a:solidFill>
                  <a:srgbClr val="FF0000"/>
                </a:solidFill>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Disposición </a:t>
            </a:r>
            <a:r>
              <a:rPr lang="es-ES" sz="1600" dirty="0">
                <a:latin typeface="Arial" panose="020B0604020202020204" pitchFamily="34" charset="0"/>
                <a:cs typeface="Arial" panose="020B0604020202020204" pitchFamily="34" charset="0"/>
              </a:rPr>
              <a:t>Complementaria Única</a:t>
            </a:r>
            <a:r>
              <a:rPr lang="es-ES" sz="1600" dirty="0" smtClean="0">
                <a:latin typeface="Arial" panose="020B0604020202020204" pitchFamily="34" charset="0"/>
                <a:cs typeface="Arial" panose="020B0604020202020204" pitchFamily="34" charset="0"/>
              </a:rPr>
              <a:t>.</a:t>
            </a:r>
          </a:p>
          <a:p>
            <a:pPr lvl="2" algn="just">
              <a:buFont typeface="Arial" panose="020B0604020202020204" pitchFamily="34" charset="0"/>
              <a:buChar char="•"/>
            </a:pPr>
            <a:r>
              <a:rPr lang="es-ES" sz="1600" dirty="0">
                <a:latin typeface="Arial" pitchFamily="34" charset="0"/>
                <a:cs typeface="Arial" panose="020B0604020202020204" pitchFamily="34" charset="0"/>
              </a:rPr>
              <a:t>Con respecto a los artículos 54° y 56° del Anexo 1 del D.S. N° 081-2007-EM, relacionado con el oleoducto de 8”Ø, la empresa fiscalizada no ha cumplido con los plazos señalados en el Programa de Adecuación y Cronograma de Ejecución aprobado por OSINERGMIN y se está iniciando procesos sancionadores por los incumplimientos </a:t>
            </a:r>
            <a:r>
              <a:rPr lang="es-ES" sz="1600" dirty="0" smtClean="0">
                <a:latin typeface="Arial" pitchFamily="34" charset="0"/>
                <a:cs typeface="Arial" pitchFamily="34" charset="0"/>
              </a:rPr>
              <a:t>detectados.</a:t>
            </a:r>
            <a:endParaRPr lang="es-ES" sz="1600" dirty="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981075"/>
            <a:ext cx="8435975" cy="3888085"/>
          </a:xfrm>
        </p:spPr>
        <p:txBody>
          <a:bodyPr>
            <a:noAutofit/>
          </a:bodyPr>
          <a:lstStyle/>
          <a:p>
            <a:pPr marL="0" indent="0" algn="just" eaLnBrk="1" fontAlgn="auto" hangingPunct="1">
              <a:lnSpc>
                <a:spcPct val="80000"/>
              </a:lnSpc>
              <a:spcAft>
                <a:spcPts val="0"/>
              </a:spcAft>
              <a:buFont typeface="Wingdings" pitchFamily="2" charset="2"/>
              <a:buNone/>
              <a:defRPr/>
            </a:pPr>
            <a:r>
              <a:rPr lang="es-ES" sz="1600" b="1" dirty="0" smtClean="0">
                <a:latin typeface="Arial" panose="020B0604020202020204" pitchFamily="34" charset="0"/>
                <a:cs typeface="Arial" panose="020B0604020202020204" pitchFamily="34" charset="0"/>
              </a:rPr>
              <a:t>				</a:t>
            </a:r>
            <a:endParaRPr lang="es-ES" sz="1600" dirty="0" smtClean="0">
              <a:latin typeface="Arial" panose="020B0604020202020204" pitchFamily="34" charset="0"/>
              <a:cs typeface="Arial" panose="020B0604020202020204" pitchFamily="34" charset="0"/>
            </a:endParaRPr>
          </a:p>
          <a:p>
            <a:pPr marL="860400" lvl="1" algn="just">
              <a:buFont typeface="Wingdings" panose="05000000000000000000" pitchFamily="2" charset="2"/>
              <a:buChar char="Ø"/>
            </a:pPr>
            <a:r>
              <a:rPr lang="es-ES" sz="1600" dirty="0">
                <a:latin typeface="Arial" pitchFamily="34" charset="0"/>
                <a:cs typeface="Arial" pitchFamily="34" charset="0"/>
              </a:rPr>
              <a:t>Asimismo, la empresa Pluspetrol Norte S.A., presenta incumplimientos al D.S. 032-2004-EM, relacionados con la falta de identificación de los pozos en la Plataforma 32X y la inadecuada operación de la poza API de esta plataforma</a:t>
            </a:r>
            <a:r>
              <a:rPr lang="es-ES" sz="1600" dirty="0" smtClean="0">
                <a:latin typeface="Arial" pitchFamily="34" charset="0"/>
                <a:cs typeface="Arial" pitchFamily="34" charset="0"/>
              </a:rPr>
              <a:t>.</a:t>
            </a:r>
          </a:p>
          <a:p>
            <a:pPr marL="392113" lvl="1" indent="0">
              <a:buNone/>
            </a:pPr>
            <a:endParaRPr lang="es-PE" sz="1600" dirty="0" smtClean="0">
              <a:latin typeface="Arial" panose="020B0604020202020204" pitchFamily="34" charset="0"/>
              <a:cs typeface="Arial" panose="020B0604020202020204" pitchFamily="34" charset="0"/>
            </a:endParaRPr>
          </a:p>
          <a:p>
            <a:pPr lvl="1" algn="just">
              <a:buFont typeface="Wingdings" panose="05000000000000000000" pitchFamily="2" charset="2"/>
              <a:buChar char="Ø"/>
            </a:pPr>
            <a:r>
              <a:rPr lang="es-ES" sz="1600" dirty="0" smtClean="0">
                <a:latin typeface="Arial" panose="020B0604020202020204" pitchFamily="34" charset="0"/>
                <a:cs typeface="Arial" panose="020B0604020202020204" pitchFamily="34" charset="0"/>
              </a:rPr>
              <a:t>Se ha detectado posibles incumplimientos a la normativa ambiental, que deben ser  comunicados al OEFA, por los siguientes casos:</a:t>
            </a:r>
            <a:endParaRPr lang="es-PE" sz="1600" dirty="0" smtClean="0">
              <a:latin typeface="Arial" panose="020B0604020202020204" pitchFamily="34" charset="0"/>
              <a:cs typeface="Arial" panose="020B0604020202020204" pitchFamily="34" charset="0"/>
            </a:endParaRPr>
          </a:p>
          <a:p>
            <a:pPr lvl="2" algn="just"/>
            <a:r>
              <a:rPr lang="es-ES" sz="1600" dirty="0" smtClean="0">
                <a:latin typeface="Arial" panose="020B0604020202020204" pitchFamily="34" charset="0"/>
                <a:cs typeface="Arial" panose="020B0604020202020204" pitchFamily="34" charset="0"/>
              </a:rPr>
              <a:t>Existencia </a:t>
            </a:r>
            <a:r>
              <a:rPr lang="es-ES" sz="1600" dirty="0">
                <a:latin typeface="Arial" panose="020B0604020202020204" pitchFamily="34" charset="0"/>
                <a:cs typeface="Arial" panose="020B0604020202020204" pitchFamily="34" charset="0"/>
              </a:rPr>
              <a:t>de residuos no dispuestos correctamente en la plataforma </a:t>
            </a:r>
            <a:r>
              <a:rPr lang="es-ES" sz="1600" dirty="0" smtClean="0">
                <a:latin typeface="Arial" panose="020B0604020202020204" pitchFamily="34" charset="0"/>
                <a:cs typeface="Arial" panose="020B0604020202020204" pitchFamily="34" charset="0"/>
              </a:rPr>
              <a:t>38X </a:t>
            </a:r>
            <a:r>
              <a:rPr lang="es-ES" sz="1600" dirty="0">
                <a:latin typeface="Arial" panose="020B0604020202020204" pitchFamily="34" charset="0"/>
                <a:cs typeface="Arial" panose="020B0604020202020204" pitchFamily="34" charset="0"/>
              </a:rPr>
              <a:t>y </a:t>
            </a:r>
            <a:r>
              <a:rPr lang="es-ES" sz="1600" dirty="0" smtClean="0">
                <a:latin typeface="Arial" panose="020B0604020202020204" pitchFamily="34" charset="0"/>
                <a:cs typeface="Arial" panose="020B0604020202020204" pitchFamily="34" charset="0"/>
              </a:rPr>
              <a:t>tanques abandonados a la entrada a la plataforma 32X y cerca </a:t>
            </a:r>
            <a:r>
              <a:rPr lang="es-ES" sz="1600" dirty="0">
                <a:latin typeface="Arial" panose="020B0604020202020204" pitchFamily="34" charset="0"/>
                <a:cs typeface="Arial" panose="020B0604020202020204" pitchFamily="34" charset="0"/>
              </a:rPr>
              <a:t>del punto S51 y </a:t>
            </a:r>
            <a:r>
              <a:rPr lang="es-ES" sz="1600" dirty="0" smtClean="0">
                <a:latin typeface="Arial" panose="020B0604020202020204" pitchFamily="34" charset="0"/>
                <a:cs typeface="Arial" panose="020B0604020202020204" pitchFamily="34" charset="0"/>
              </a:rPr>
              <a:t>tuberías fuera uso en el punto S55.</a:t>
            </a:r>
            <a:endParaRPr lang="es-PE" sz="1600" dirty="0">
              <a:latin typeface="Arial" panose="020B0604020202020204" pitchFamily="34" charset="0"/>
              <a:cs typeface="Arial" panose="020B0604020202020204" pitchFamily="34" charset="0"/>
            </a:endParaRPr>
          </a:p>
          <a:p>
            <a:pPr lvl="2" algn="just"/>
            <a:r>
              <a:rPr lang="es-ES" sz="1600" dirty="0">
                <a:latin typeface="Arial" panose="020B0604020202020204" pitchFamily="34" charset="0"/>
                <a:cs typeface="Arial" panose="020B0604020202020204" pitchFamily="34" charset="0"/>
              </a:rPr>
              <a:t>Instalaciones fuera de uso, tanque a la entrada de la plataforma 32X y tubería  de fibra de vidrio de 8” anteriormente utilizada para transporte de agua de </a:t>
            </a:r>
            <a:r>
              <a:rPr lang="es-ES" sz="1600" dirty="0" smtClean="0">
                <a:latin typeface="Arial" panose="020B0604020202020204" pitchFamily="34" charset="0"/>
                <a:cs typeface="Arial" panose="020B0604020202020204" pitchFamily="34" charset="0"/>
              </a:rPr>
              <a:t>producción.</a:t>
            </a:r>
            <a:endParaRPr lang="es-PE" sz="1600" dirty="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Tree>
    <p:extLst>
      <p:ext uri="{BB962C8B-B14F-4D97-AF65-F5344CB8AC3E}">
        <p14:creationId xmlns:p14="http://schemas.microsoft.com/office/powerpoint/2010/main" val="375186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981075"/>
            <a:ext cx="8435975" cy="3888000"/>
          </a:xfrm>
        </p:spPr>
        <p:txBody>
          <a:bodyPr>
            <a:normAutofit lnSpcReduction="10000"/>
          </a:bodyPr>
          <a:lstStyle/>
          <a:p>
            <a:pPr marL="0" indent="0" algn="just" eaLnBrk="1" fontAlgn="auto" hangingPunct="1">
              <a:lnSpc>
                <a:spcPct val="80000"/>
              </a:lnSpc>
              <a:spcAft>
                <a:spcPts val="0"/>
              </a:spcAft>
              <a:buFont typeface="Wingdings" pitchFamily="2" charset="2"/>
              <a:buNone/>
              <a:defRPr/>
            </a:pPr>
            <a:r>
              <a:rPr lang="es-ES" sz="500" b="1" dirty="0" smtClean="0">
                <a:latin typeface="Arial" panose="020B0604020202020204" pitchFamily="34" charset="0"/>
                <a:cs typeface="Arial" panose="020B0604020202020204" pitchFamily="34" charset="0"/>
              </a:rPr>
              <a:t>				</a:t>
            </a:r>
            <a:endParaRPr lang="es-ES" sz="2400" dirty="0" smtClean="0">
              <a:latin typeface="Arial" panose="020B0604020202020204" pitchFamily="34" charset="0"/>
              <a:cs typeface="Arial" panose="020B0604020202020204" pitchFamily="34" charset="0"/>
            </a:endParaRPr>
          </a:p>
          <a:p>
            <a:pPr marL="442913" lvl="1" indent="0" algn="just" eaLnBrk="1" fontAlgn="auto" hangingPunct="1">
              <a:spcBef>
                <a:spcPts val="324"/>
              </a:spcBef>
              <a:spcAft>
                <a:spcPts val="0"/>
              </a:spcAft>
              <a:buFont typeface="Verdana" pitchFamily="34" charset="0"/>
              <a:buNone/>
              <a:defRPr/>
            </a:pPr>
            <a:r>
              <a:rPr lang="es-ES" sz="1600" b="1" dirty="0" smtClean="0">
                <a:latin typeface="Arial" panose="020B0604020202020204" pitchFamily="34" charset="0"/>
                <a:cs typeface="Arial" panose="020B0604020202020204" pitchFamily="34" charset="0"/>
              </a:rPr>
              <a:t>VI. RECOMENDACIÓN</a:t>
            </a:r>
            <a:endParaRPr lang="es-PE" sz="1600" dirty="0">
              <a:latin typeface="Arial" panose="020B0604020202020204" pitchFamily="34" charset="0"/>
              <a:cs typeface="Arial" panose="020B0604020202020204" pitchFamily="34" charset="0"/>
            </a:endParaRPr>
          </a:p>
          <a:p>
            <a:pPr marL="623888" lvl="1" indent="-180975" algn="just" eaLnBrk="1" fontAlgn="auto" hangingPunct="1">
              <a:spcBef>
                <a:spcPts val="324"/>
              </a:spcBef>
              <a:spcAft>
                <a:spcPts val="0"/>
              </a:spcAft>
              <a:buFont typeface="Wingdings" pitchFamily="2" charset="2"/>
              <a:buChar char="Ø"/>
              <a:defRPr/>
            </a:pPr>
            <a:endParaRPr lang="es-ES" sz="1600" dirty="0" smtClean="0">
              <a:latin typeface="Arial" panose="020B0604020202020204" pitchFamily="34" charset="0"/>
              <a:cs typeface="Arial" panose="020B0604020202020204" pitchFamily="34" charset="0"/>
            </a:endParaRPr>
          </a:p>
          <a:p>
            <a:pPr marL="860400" lvl="1" indent="-230400" algn="just" eaLnBrk="1" fontAlgn="auto" hangingPunct="1">
              <a:lnSpc>
                <a:spcPct val="110000"/>
              </a:lnSpc>
              <a:spcBef>
                <a:spcPts val="350"/>
              </a:spcBef>
              <a:spcAft>
                <a:spcPts val="0"/>
              </a:spcAft>
              <a:buFont typeface="Wingdings" pitchFamily="2" charset="2"/>
              <a:buChar char="Ø"/>
              <a:defRPr/>
            </a:pPr>
            <a:r>
              <a:rPr lang="es-ES" sz="1600" dirty="0" smtClean="0">
                <a:latin typeface="Arial" panose="020B0604020202020204" pitchFamily="34" charset="0"/>
                <a:cs typeface="Arial" panose="020B0604020202020204" pitchFamily="34" charset="0"/>
              </a:rPr>
              <a:t> </a:t>
            </a:r>
            <a:r>
              <a:rPr lang="es-ES" sz="1600" dirty="0">
                <a:latin typeface="Arial" pitchFamily="34" charset="0"/>
                <a:cs typeface="Arial" pitchFamily="34" charset="0"/>
              </a:rPr>
              <a:t>Continuar con los procesos administrativos sancionadores, iniciados por los incumplimientos a la normativa vigente detectados en la visita de la Comisión Multisectorial al Oleoducto de 8”Ø y el diesel ducto de 3”Ø instalados entre la Batería 3 (Yanayacu) y el Terminal del Rio Marañón (Saramuro), del Lote </a:t>
            </a:r>
            <a:r>
              <a:rPr lang="es-ES" sz="1600">
                <a:latin typeface="Arial" pitchFamily="34" charset="0"/>
                <a:cs typeface="Arial" pitchFamily="34" charset="0"/>
              </a:rPr>
              <a:t>8</a:t>
            </a:r>
            <a:r>
              <a:rPr lang="es-ES" sz="1600" smtClean="0">
                <a:latin typeface="Arial" pitchFamily="34" charset="0"/>
                <a:cs typeface="Arial" pitchFamily="34" charset="0"/>
              </a:rPr>
              <a:t>.</a:t>
            </a:r>
            <a:endParaRPr lang="es-ES" sz="1600" dirty="0" smtClean="0">
              <a:latin typeface="Arial" panose="020B0604020202020204" pitchFamily="34" charset="0"/>
              <a:cs typeface="Arial" panose="020B0604020202020204" pitchFamily="34" charset="0"/>
            </a:endParaRPr>
          </a:p>
          <a:p>
            <a:pPr marL="860400" lvl="1" indent="-230400" algn="just" eaLnBrk="1" fontAlgn="auto" hangingPunct="1">
              <a:lnSpc>
                <a:spcPct val="110000"/>
              </a:lnSpc>
              <a:spcBef>
                <a:spcPts val="350"/>
              </a:spcBef>
              <a:spcAft>
                <a:spcPts val="0"/>
              </a:spcAft>
              <a:buFont typeface="Wingdings" pitchFamily="2" charset="2"/>
              <a:buChar char="Ø"/>
              <a:defRPr/>
            </a:pPr>
            <a:r>
              <a:rPr lang="es-ES" sz="1600" dirty="0" smtClean="0">
                <a:latin typeface="Arial" panose="020B0604020202020204" pitchFamily="34" charset="0"/>
                <a:cs typeface="Arial" panose="020B0604020202020204" pitchFamily="34" charset="0"/>
              </a:rPr>
              <a:t>Remitir </a:t>
            </a:r>
            <a:r>
              <a:rPr lang="es-ES" sz="1600" dirty="0">
                <a:latin typeface="Arial" panose="020B0604020202020204" pitchFamily="34" charset="0"/>
                <a:cs typeface="Arial" panose="020B0604020202020204" pitchFamily="34" charset="0"/>
              </a:rPr>
              <a:t>copia del presente informe al OEFA para conocimiento y fines, de los posibles incumplimientos a la normativa ambiental detectados durante la visita y considerados en las Conclusiones del </a:t>
            </a:r>
            <a:r>
              <a:rPr lang="es-ES" sz="1600" dirty="0" smtClean="0">
                <a:latin typeface="Arial" panose="020B0604020202020204" pitchFamily="34" charset="0"/>
                <a:cs typeface="Arial" panose="020B0604020202020204" pitchFamily="34" charset="0"/>
              </a:rPr>
              <a:t>presente informe.</a:t>
            </a:r>
          </a:p>
          <a:p>
            <a:pPr marL="860400" lvl="1" indent="-230400" algn="just" eaLnBrk="1" fontAlgn="auto" hangingPunct="1">
              <a:lnSpc>
                <a:spcPct val="110000"/>
              </a:lnSpc>
              <a:spcBef>
                <a:spcPts val="350"/>
              </a:spcBef>
              <a:spcAft>
                <a:spcPts val="0"/>
              </a:spcAft>
              <a:buFont typeface="Wingdings" pitchFamily="2" charset="2"/>
              <a:buChar char="Ø"/>
              <a:defRPr/>
            </a:pPr>
            <a:r>
              <a:rPr lang="es-ES" sz="1600" dirty="0">
                <a:latin typeface="Arial" panose="020B0604020202020204" pitchFamily="34" charset="0"/>
                <a:cs typeface="Arial" panose="020B0604020202020204" pitchFamily="34" charset="0"/>
              </a:rPr>
              <a:t>Remitir copia del presente informe al MINAM (y al Grupo Ambiental de la Comisión Multisectorial), para que las conclusiones del presente informe sean anexadas al informe final que consolide las de sus integrantes, como resultado de la visita a los lugares impactados, que están ubicados en la Cuenca del río </a:t>
            </a:r>
            <a:r>
              <a:rPr lang="es-ES" sz="1600" dirty="0" smtClean="0">
                <a:latin typeface="Arial" panose="020B0604020202020204" pitchFamily="34" charset="0"/>
                <a:cs typeface="Arial" panose="020B0604020202020204" pitchFamily="34" charset="0"/>
              </a:rPr>
              <a:t>Marañón.</a:t>
            </a:r>
            <a:endParaRPr lang="es-PE" sz="1600" dirty="0" smtClean="0">
              <a:latin typeface="Arial" panose="020B0604020202020204" pitchFamily="34" charset="0"/>
              <a:cs typeface="Arial" panose="020B0604020202020204" pitchFamily="34" charset="0"/>
            </a:endParaRPr>
          </a:p>
          <a:p>
            <a:pPr marL="623888" lvl="1" indent="0" algn="just" eaLnBrk="1" fontAlgn="auto" hangingPunct="1">
              <a:spcBef>
                <a:spcPts val="324"/>
              </a:spcBef>
              <a:spcAft>
                <a:spcPts val="0"/>
              </a:spcAft>
              <a:buFont typeface="Verdana" pitchFamily="34" charset="0"/>
              <a:buNone/>
              <a:defRPr/>
            </a:pPr>
            <a:endParaRPr lang="es-PE" sz="1600" dirty="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052513"/>
            <a:ext cx="8435975" cy="4968775"/>
          </a:xfrm>
        </p:spPr>
        <p:txBody>
          <a:bodyPr>
            <a:normAutofit fontScale="47500" lnSpcReduction="20000"/>
          </a:bodyPr>
          <a:lstStyle/>
          <a:p>
            <a:pPr marL="0" indent="0" algn="just" eaLnBrk="1" fontAlgn="auto" hangingPunct="1">
              <a:lnSpc>
                <a:spcPct val="80000"/>
              </a:lnSpc>
              <a:spcAft>
                <a:spcPts val="0"/>
              </a:spcAft>
              <a:buFont typeface="Wingdings" pitchFamily="2" charset="2"/>
              <a:buNone/>
              <a:defRPr/>
            </a:pPr>
            <a:r>
              <a:rPr lang="es-ES" sz="500" b="1" dirty="0" smtClean="0">
                <a:latin typeface="Arial" panose="020B0604020202020204" pitchFamily="34" charset="0"/>
                <a:cs typeface="Arial" panose="020B0604020202020204" pitchFamily="34" charset="0"/>
              </a:rPr>
              <a:t>				</a:t>
            </a:r>
            <a:endParaRPr lang="es-ES" sz="1700" dirty="0" smtClean="0">
              <a:latin typeface="Arial" panose="020B0604020202020204" pitchFamily="34" charset="0"/>
              <a:cs typeface="Arial" panose="020B0604020202020204" pitchFamily="34" charset="0"/>
            </a:endParaRPr>
          </a:p>
          <a:p>
            <a:pPr marL="448056" indent="-384048" eaLnBrk="1" fontAlgn="auto" hangingPunct="1">
              <a:spcAft>
                <a:spcPts val="0"/>
              </a:spcAft>
              <a:buFont typeface="Wingdings 2"/>
              <a:buNone/>
              <a:defRPr/>
            </a:pPr>
            <a:r>
              <a:rPr lang="es-ES" sz="3800" b="1" dirty="0" smtClean="0">
                <a:latin typeface="Arial" panose="020B0604020202020204" pitchFamily="34" charset="0"/>
                <a:cs typeface="Arial" panose="020B0604020202020204" pitchFamily="34" charset="0"/>
              </a:rPr>
              <a:t>II. Normas Legales</a:t>
            </a:r>
            <a:endParaRPr lang="es-PE" sz="3800" dirty="0" smtClean="0">
              <a:latin typeface="Arial" panose="020B0604020202020204" pitchFamily="34" charset="0"/>
              <a:cs typeface="Arial" panose="020B0604020202020204" pitchFamily="34" charset="0"/>
            </a:endParaRPr>
          </a:p>
          <a:p>
            <a:pPr marL="0" indent="0" algn="just" eaLnBrk="1" fontAlgn="auto" hangingPunct="1">
              <a:lnSpc>
                <a:spcPct val="80000"/>
              </a:lnSpc>
              <a:spcAft>
                <a:spcPts val="0"/>
              </a:spcAft>
              <a:buFont typeface="Wingdings" pitchFamily="2" charset="2"/>
              <a:buNone/>
              <a:defRPr/>
            </a:pPr>
            <a:endParaRPr lang="es-ES" sz="2400" dirty="0" smtClean="0">
              <a:latin typeface="Arial" panose="020B0604020202020204" pitchFamily="34" charset="0"/>
              <a:cs typeface="Arial" panose="020B0604020202020204" pitchFamily="34" charset="0"/>
            </a:endParaRPr>
          </a:p>
          <a:p>
            <a:pPr marL="442913" lvl="1" indent="-263525" algn="just" eaLnBrk="1" fontAlgn="auto" hangingPunct="1">
              <a:spcBef>
                <a:spcPts val="324"/>
              </a:spcBef>
              <a:spcAft>
                <a:spcPts val="0"/>
              </a:spcAft>
              <a:buFont typeface="Verdana"/>
              <a:buChar char="›"/>
              <a:defRPr/>
            </a:pPr>
            <a:r>
              <a:rPr lang="es-ES" sz="3200" dirty="0" smtClean="0">
                <a:latin typeface="Arial" panose="020B0604020202020204" pitchFamily="34" charset="0"/>
                <a:cs typeface="Arial" panose="020B0604020202020204" pitchFamily="34" charset="0"/>
              </a:rPr>
              <a:t>Ley N° 28964. Ley de Creación del OSINERGMIN, </a:t>
            </a:r>
            <a:r>
              <a:rPr lang="es-ES" sz="3200" b="1" dirty="0" smtClean="0">
                <a:latin typeface="Arial" panose="020B0604020202020204" pitchFamily="34" charset="0"/>
                <a:cs typeface="Arial" panose="020B0604020202020204" pitchFamily="34" charset="0"/>
              </a:rPr>
              <a:t>Ley que Transfiere Competencias de Supervisión y Fiscalización de las Actividades Mineras al OSINERG</a:t>
            </a:r>
            <a:r>
              <a:rPr lang="es-ES" sz="3200" dirty="0" smtClean="0">
                <a:latin typeface="Arial" panose="020B0604020202020204" pitchFamily="34" charset="0"/>
                <a:cs typeface="Arial" panose="020B0604020202020204" pitchFamily="34" charset="0"/>
              </a:rPr>
              <a:t>.</a:t>
            </a:r>
            <a:endParaRPr lang="es-PE" sz="3200" dirty="0" smtClean="0">
              <a:latin typeface="Arial" panose="020B0604020202020204" pitchFamily="34" charset="0"/>
              <a:cs typeface="Arial" panose="020B0604020202020204" pitchFamily="34" charset="0"/>
            </a:endParaRPr>
          </a:p>
          <a:p>
            <a:pPr marL="442913" lvl="1" indent="-263525" algn="just" eaLnBrk="1" fontAlgn="auto" hangingPunct="1">
              <a:spcBef>
                <a:spcPts val="324"/>
              </a:spcBef>
              <a:spcAft>
                <a:spcPts val="0"/>
              </a:spcAft>
              <a:buFont typeface="Verdana"/>
              <a:buChar char="›"/>
              <a:defRPr/>
            </a:pPr>
            <a:r>
              <a:rPr lang="es-ES" sz="3200" dirty="0" smtClean="0">
                <a:latin typeface="Arial" panose="020B0604020202020204" pitchFamily="34" charset="0"/>
                <a:cs typeface="Arial" panose="020B0604020202020204" pitchFamily="34" charset="0"/>
              </a:rPr>
              <a:t>Ley 28611. Ley General del Ambiente</a:t>
            </a:r>
            <a:endParaRPr lang="es-PE" sz="3200" dirty="0" smtClean="0">
              <a:latin typeface="Arial" panose="020B0604020202020204" pitchFamily="34" charset="0"/>
              <a:cs typeface="Arial" panose="020B0604020202020204" pitchFamily="34" charset="0"/>
            </a:endParaRPr>
          </a:p>
          <a:p>
            <a:pPr marL="442913" lvl="1" indent="-263525" algn="just" eaLnBrk="1" fontAlgn="auto" hangingPunct="1">
              <a:spcBef>
                <a:spcPts val="324"/>
              </a:spcBef>
              <a:spcAft>
                <a:spcPts val="0"/>
              </a:spcAft>
              <a:buFont typeface="Verdana"/>
              <a:buChar char="›"/>
              <a:defRPr/>
            </a:pPr>
            <a:r>
              <a:rPr lang="es-ES" sz="3200" dirty="0" smtClean="0">
                <a:latin typeface="Arial" panose="020B0604020202020204" pitchFamily="34" charset="0"/>
                <a:cs typeface="Arial" panose="020B0604020202020204" pitchFamily="34" charset="0"/>
              </a:rPr>
              <a:t>Ley N° 27699. </a:t>
            </a:r>
            <a:r>
              <a:rPr lang="es-ES" sz="3200" b="1" dirty="0" smtClean="0">
                <a:latin typeface="Arial" panose="020B0604020202020204" pitchFamily="34" charset="0"/>
                <a:cs typeface="Arial" panose="020B0604020202020204" pitchFamily="34" charset="0"/>
              </a:rPr>
              <a:t>Ley Complementaria de Fortalecimiento Institucional del </a:t>
            </a:r>
            <a:r>
              <a:rPr lang="es-ES" sz="3200" dirty="0" smtClean="0">
                <a:latin typeface="Arial" panose="020B0604020202020204" pitchFamily="34" charset="0"/>
                <a:cs typeface="Arial" panose="020B0604020202020204" pitchFamily="34" charset="0"/>
              </a:rPr>
              <a:t>Organismo Supervisor de la Inversión en Energía y Minería – </a:t>
            </a:r>
            <a:r>
              <a:rPr lang="es-ES" sz="3200" b="1" dirty="0" smtClean="0">
                <a:latin typeface="Arial" panose="020B0604020202020204" pitchFamily="34" charset="0"/>
                <a:cs typeface="Arial" panose="020B0604020202020204" pitchFamily="34" charset="0"/>
              </a:rPr>
              <a:t>OSINERGMIN</a:t>
            </a:r>
            <a:r>
              <a:rPr lang="es-ES" sz="3200" dirty="0" smtClean="0">
                <a:latin typeface="Arial" panose="020B0604020202020204" pitchFamily="34" charset="0"/>
                <a:cs typeface="Arial" panose="020B0604020202020204" pitchFamily="34" charset="0"/>
              </a:rPr>
              <a:t>.</a:t>
            </a:r>
            <a:endParaRPr lang="es-PE" sz="3200" dirty="0" smtClean="0">
              <a:latin typeface="Arial" panose="020B0604020202020204" pitchFamily="34" charset="0"/>
              <a:cs typeface="Arial" panose="020B0604020202020204" pitchFamily="34" charset="0"/>
            </a:endParaRPr>
          </a:p>
          <a:p>
            <a:pPr marL="442913" lvl="1" indent="-263525" algn="just" eaLnBrk="1" fontAlgn="auto" hangingPunct="1">
              <a:spcBef>
                <a:spcPts val="324"/>
              </a:spcBef>
              <a:spcAft>
                <a:spcPts val="0"/>
              </a:spcAft>
              <a:buFont typeface="Verdana"/>
              <a:buChar char="›"/>
              <a:defRPr/>
            </a:pPr>
            <a:r>
              <a:rPr lang="es-ES" sz="3200" dirty="0" smtClean="0">
                <a:latin typeface="Arial" panose="020B0604020202020204" pitchFamily="34" charset="0"/>
                <a:cs typeface="Arial" panose="020B0604020202020204" pitchFamily="34" charset="0"/>
              </a:rPr>
              <a:t>Reglamento de las </a:t>
            </a:r>
            <a:r>
              <a:rPr lang="es-ES" sz="3200" b="1" dirty="0" smtClean="0">
                <a:latin typeface="Arial" panose="020B0604020202020204" pitchFamily="34" charset="0"/>
                <a:cs typeface="Arial" panose="020B0604020202020204" pitchFamily="34" charset="0"/>
              </a:rPr>
              <a:t>Actividades de Exploración y Explotación de Hidrocarburos</a:t>
            </a:r>
            <a:r>
              <a:rPr lang="es-ES" sz="3200" dirty="0" smtClean="0">
                <a:latin typeface="Arial" panose="020B0604020202020204" pitchFamily="34" charset="0"/>
                <a:cs typeface="Arial" panose="020B0604020202020204" pitchFamily="34" charset="0"/>
              </a:rPr>
              <a:t>, aprobado mediante Decreto Supremo N° 032-2004-EM y sus modificatorias.</a:t>
            </a:r>
            <a:endParaRPr lang="es-PE" sz="3200" dirty="0" smtClean="0">
              <a:latin typeface="Arial" panose="020B0604020202020204" pitchFamily="34" charset="0"/>
              <a:cs typeface="Arial" panose="020B0604020202020204" pitchFamily="34" charset="0"/>
            </a:endParaRPr>
          </a:p>
          <a:p>
            <a:pPr marL="442913" lvl="1" indent="-263525" algn="just" eaLnBrk="1" fontAlgn="auto" hangingPunct="1">
              <a:spcBef>
                <a:spcPts val="324"/>
              </a:spcBef>
              <a:spcAft>
                <a:spcPts val="0"/>
              </a:spcAft>
              <a:buFont typeface="Verdana"/>
              <a:buChar char="›"/>
              <a:defRPr/>
            </a:pPr>
            <a:r>
              <a:rPr lang="es-ES" sz="3200" dirty="0">
                <a:latin typeface="Arial" panose="020B0604020202020204" pitchFamily="34" charset="0"/>
                <a:cs typeface="Arial" panose="020B0604020202020204" pitchFamily="34" charset="0"/>
              </a:rPr>
              <a:t>Decreto Supremo N° 002- 2006- EM del 5 de enero de 2006. </a:t>
            </a:r>
            <a:r>
              <a:rPr lang="es-ES" sz="3200" b="1" dirty="0">
                <a:latin typeface="Arial" panose="020B0604020202020204" pitchFamily="34" charset="0"/>
                <a:cs typeface="Arial" panose="020B0604020202020204" pitchFamily="34" charset="0"/>
              </a:rPr>
              <a:t>Disposiciones para el Plan Ambiental Complementario- PAC </a:t>
            </a:r>
            <a:r>
              <a:rPr lang="es-ES" sz="3200" dirty="0">
                <a:latin typeface="Arial" panose="020B0604020202020204" pitchFamily="34" charset="0"/>
                <a:cs typeface="Arial" panose="020B0604020202020204" pitchFamily="34" charset="0"/>
              </a:rPr>
              <a:t>(reemplaza al Decreto Supremo 028- 2003 EM del 16.03.2004).</a:t>
            </a:r>
            <a:endParaRPr lang="es-PE" sz="3200" dirty="0">
              <a:latin typeface="Arial" panose="020B0604020202020204" pitchFamily="34" charset="0"/>
              <a:cs typeface="Arial" panose="020B0604020202020204" pitchFamily="34" charset="0"/>
            </a:endParaRPr>
          </a:p>
          <a:p>
            <a:pPr marL="442913" lvl="1" indent="-263525" algn="just" eaLnBrk="1" fontAlgn="auto" hangingPunct="1">
              <a:spcBef>
                <a:spcPts val="324"/>
              </a:spcBef>
              <a:spcAft>
                <a:spcPts val="0"/>
              </a:spcAft>
              <a:buFont typeface="Verdana"/>
              <a:buChar char="›"/>
              <a:defRPr/>
            </a:pPr>
            <a:r>
              <a:rPr lang="es-ES" sz="3200" dirty="0">
                <a:latin typeface="Arial" panose="020B0604020202020204" pitchFamily="34" charset="0"/>
                <a:cs typeface="Arial" panose="020B0604020202020204" pitchFamily="34" charset="0"/>
              </a:rPr>
              <a:t>Reglamento para la </a:t>
            </a:r>
            <a:r>
              <a:rPr lang="es-ES" sz="3200" b="1" dirty="0">
                <a:latin typeface="Arial" panose="020B0604020202020204" pitchFamily="34" charset="0"/>
                <a:cs typeface="Arial" panose="020B0604020202020204" pitchFamily="34" charset="0"/>
              </a:rPr>
              <a:t>Protección del Medio Ambiente en Actividades de Hidrocarburos</a:t>
            </a:r>
            <a:r>
              <a:rPr lang="es-ES" sz="3200" dirty="0">
                <a:latin typeface="Arial" panose="020B0604020202020204" pitchFamily="34" charset="0"/>
                <a:cs typeface="Arial" panose="020B0604020202020204" pitchFamily="34" charset="0"/>
              </a:rPr>
              <a:t>, aprobado mediante Decreto Supremo N° 015-2006-EM </a:t>
            </a:r>
            <a:r>
              <a:rPr lang="es-ES" sz="1700" dirty="0">
                <a:latin typeface="Arial" panose="020B0604020202020204" pitchFamily="34" charset="0"/>
                <a:cs typeface="Arial" panose="020B0604020202020204" pitchFamily="34" charset="0"/>
              </a:rPr>
              <a:t>1</a:t>
            </a:r>
            <a:endParaRPr lang="es-PE" sz="1700" dirty="0">
              <a:latin typeface="Arial" panose="020B0604020202020204" pitchFamily="34" charset="0"/>
              <a:cs typeface="Arial" panose="020B0604020202020204" pitchFamily="34" charset="0"/>
            </a:endParaRPr>
          </a:p>
          <a:p>
            <a:pPr marL="442913" lvl="1" indent="-263525" algn="just" eaLnBrk="1" fontAlgn="auto" hangingPunct="1">
              <a:spcBef>
                <a:spcPts val="324"/>
              </a:spcBef>
              <a:spcAft>
                <a:spcPts val="0"/>
              </a:spcAft>
              <a:buFont typeface="Verdana"/>
              <a:buChar char="›"/>
              <a:defRPr/>
            </a:pPr>
            <a:r>
              <a:rPr lang="es-ES" sz="3200" dirty="0" smtClean="0">
                <a:latin typeface="Arial" panose="020B0604020202020204" pitchFamily="34" charset="0"/>
                <a:cs typeface="Arial" panose="020B0604020202020204" pitchFamily="34" charset="0"/>
              </a:rPr>
              <a:t>Reglamento de </a:t>
            </a:r>
            <a:r>
              <a:rPr lang="es-ES" sz="3200" b="1" dirty="0" smtClean="0">
                <a:latin typeface="Arial" panose="020B0604020202020204" pitchFamily="34" charset="0"/>
                <a:cs typeface="Arial" panose="020B0604020202020204" pitchFamily="34" charset="0"/>
              </a:rPr>
              <a:t>Seguridad para las Actividades de Hidrocarburos</a:t>
            </a:r>
            <a:r>
              <a:rPr lang="es-ES" sz="3200" dirty="0" smtClean="0">
                <a:latin typeface="Arial" panose="020B0604020202020204" pitchFamily="34" charset="0"/>
                <a:cs typeface="Arial" panose="020B0604020202020204" pitchFamily="34" charset="0"/>
              </a:rPr>
              <a:t>, aprobado mediante Decreto Supremo N° 043-2007-EM y sus modificatorias. </a:t>
            </a:r>
            <a:endParaRPr lang="es-PE" sz="3200" dirty="0" smtClean="0">
              <a:latin typeface="Arial" panose="020B0604020202020204" pitchFamily="34" charset="0"/>
              <a:cs typeface="Arial" panose="020B0604020202020204" pitchFamily="34" charset="0"/>
            </a:endParaRPr>
          </a:p>
          <a:p>
            <a:pPr marL="442913" lvl="1" indent="-263525" algn="just" eaLnBrk="1" fontAlgn="auto" hangingPunct="1">
              <a:spcBef>
                <a:spcPts val="324"/>
              </a:spcBef>
              <a:spcAft>
                <a:spcPts val="0"/>
              </a:spcAft>
              <a:buFont typeface="Verdana"/>
              <a:buChar char="›"/>
              <a:defRPr/>
            </a:pPr>
            <a:r>
              <a:rPr lang="es-ES" sz="3200" dirty="0" smtClean="0">
                <a:latin typeface="Arial" panose="020B0604020202020204" pitchFamily="34" charset="0"/>
                <a:cs typeface="Arial" panose="020B0604020202020204" pitchFamily="34" charset="0"/>
              </a:rPr>
              <a:t>Reglamento de </a:t>
            </a:r>
            <a:r>
              <a:rPr lang="es-ES" sz="3200" b="1" dirty="0" smtClean="0">
                <a:latin typeface="Arial" panose="020B0604020202020204" pitchFamily="34" charset="0"/>
                <a:cs typeface="Arial" panose="020B0604020202020204" pitchFamily="34" charset="0"/>
              </a:rPr>
              <a:t>Transportes de Hidrocarburos por Ductos</a:t>
            </a:r>
            <a:r>
              <a:rPr lang="es-ES" sz="3200" dirty="0" smtClean="0">
                <a:latin typeface="Arial" panose="020B0604020202020204" pitchFamily="34" charset="0"/>
                <a:cs typeface="Arial" panose="020B0604020202020204" pitchFamily="34" charset="0"/>
              </a:rPr>
              <a:t>, aprobado mediante Decreto Supremo N° 081-2007-EM y sus modificatorias.</a:t>
            </a:r>
            <a:endParaRPr lang="es-PE" sz="3200" dirty="0" smtClean="0">
              <a:latin typeface="Arial" panose="020B0604020202020204" pitchFamily="34" charset="0"/>
              <a:cs typeface="Arial" panose="020B0604020202020204" pitchFamily="34" charset="0"/>
            </a:endParaRPr>
          </a:p>
          <a:p>
            <a:pPr marL="442913" lvl="1" indent="-263525" algn="just" eaLnBrk="1" fontAlgn="auto" hangingPunct="1">
              <a:spcBef>
                <a:spcPts val="324"/>
              </a:spcBef>
              <a:spcAft>
                <a:spcPts val="0"/>
              </a:spcAft>
              <a:buFont typeface="Verdana"/>
              <a:buChar char="›"/>
              <a:defRPr/>
            </a:pPr>
            <a:r>
              <a:rPr lang="es-ES" sz="3200" dirty="0" smtClean="0">
                <a:latin typeface="Arial" panose="020B0604020202020204" pitchFamily="34" charset="0"/>
                <a:cs typeface="Arial" panose="020B0604020202020204" pitchFamily="34" charset="0"/>
              </a:rPr>
              <a:t>Decreto Supremo N° 002-2011-MINAM y Resolución de Consejo Directivo N° 003-2010-OEFA/CD </a:t>
            </a:r>
            <a:r>
              <a:rPr lang="es-ES" sz="3200" b="1" dirty="0" smtClean="0">
                <a:latin typeface="Arial" panose="020B0604020202020204" pitchFamily="34" charset="0"/>
                <a:cs typeface="Arial" panose="020B0604020202020204" pitchFamily="34" charset="0"/>
              </a:rPr>
              <a:t>Transferencia de las funciones de supervisión, fiscalización y sanción en materia ambiental del OSINERGMIN a la OEFA</a:t>
            </a:r>
            <a:r>
              <a:rPr lang="es-ES" sz="3200" dirty="0" smtClean="0">
                <a:latin typeface="Arial" panose="020B0604020202020204" pitchFamily="34" charset="0"/>
                <a:cs typeface="Arial" panose="020B0604020202020204" pitchFamily="34" charset="0"/>
              </a:rPr>
              <a:t>.</a:t>
            </a:r>
            <a:endParaRPr lang="es-PE" sz="3200" dirty="0" smtClean="0">
              <a:latin typeface="Arial" panose="020B0604020202020204" pitchFamily="34" charset="0"/>
              <a:cs typeface="Arial" panose="020B0604020202020204" pitchFamily="34" charset="0"/>
            </a:endParaRPr>
          </a:p>
          <a:p>
            <a:pPr marL="539750" indent="-96838" algn="just" eaLnBrk="1" fontAlgn="auto" hangingPunct="1">
              <a:spcAft>
                <a:spcPts val="0"/>
              </a:spcAft>
              <a:buFont typeface="Wingdings 2"/>
              <a:buNone/>
              <a:defRPr/>
            </a:pPr>
            <a:endParaRPr lang="es-ES" sz="1800" i="1" dirty="0" smtClean="0">
              <a:latin typeface="Arial" panose="020B0604020202020204" pitchFamily="34" charset="0"/>
              <a:cs typeface="Arial" panose="020B0604020202020204" pitchFamily="34" charset="0"/>
            </a:endParaRPr>
          </a:p>
          <a:p>
            <a:pPr marL="539750" indent="-96838" algn="just" eaLnBrk="1" fontAlgn="auto" hangingPunct="1">
              <a:spcAft>
                <a:spcPts val="0"/>
              </a:spcAft>
              <a:buFont typeface="Wingdings 2"/>
              <a:buNone/>
              <a:defRPr/>
            </a:pPr>
            <a:r>
              <a:rPr lang="es-ES" sz="1800" i="1" dirty="0" smtClean="0">
                <a:latin typeface="Arial" panose="020B0604020202020204" pitchFamily="34" charset="0"/>
                <a:cs typeface="Arial" panose="020B0604020202020204" pitchFamily="34" charset="0"/>
              </a:rPr>
              <a:t>1. Reglamento cuyo cumplimiento fue supervisado por OSINERGMIN hasta el 4 de marzo del 2011, fecha en la que el OEFA asumió las funciones de supervisión, fiscalización y sanción ambiental en materia de hidrocarburos. </a:t>
            </a:r>
            <a:endParaRPr lang="es-PE" sz="1800" dirty="0" smtClean="0">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a:xfrm>
            <a:off x="457200" y="0"/>
            <a:ext cx="8229600" cy="1052735"/>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196975"/>
            <a:ext cx="8435975" cy="4608289"/>
          </a:xfrm>
        </p:spPr>
        <p:txBody>
          <a:bodyPr>
            <a:normAutofit/>
          </a:bodyPr>
          <a:lstStyle/>
          <a:p>
            <a:pPr marL="0" indent="0" algn="just" eaLnBrk="1" fontAlgn="auto" hangingPunct="1">
              <a:lnSpc>
                <a:spcPct val="80000"/>
              </a:lnSpc>
              <a:spcAft>
                <a:spcPts val="0"/>
              </a:spcAft>
              <a:buFont typeface="Wingdings" pitchFamily="2" charset="2"/>
              <a:buNone/>
              <a:defRPr/>
            </a:pPr>
            <a:r>
              <a:rPr lang="es-ES" sz="1600" b="1" dirty="0" smtClean="0">
                <a:latin typeface="Arial" panose="020B0604020202020204" pitchFamily="34" charset="0"/>
                <a:cs typeface="Arial" panose="020B0604020202020204" pitchFamily="34" charset="0"/>
              </a:rPr>
              <a:t>				</a:t>
            </a:r>
            <a:endParaRPr lang="es-ES" sz="1600" dirty="0" smtClean="0">
              <a:latin typeface="Arial" panose="020B0604020202020204" pitchFamily="34" charset="0"/>
              <a:cs typeface="Arial" panose="020B0604020202020204" pitchFamily="34" charset="0"/>
            </a:endParaRPr>
          </a:p>
          <a:p>
            <a:pPr marL="448056" indent="-384048" eaLnBrk="1" fontAlgn="auto" hangingPunct="1">
              <a:spcAft>
                <a:spcPts val="0"/>
              </a:spcAft>
              <a:buFont typeface="Wingdings 2"/>
              <a:buNone/>
              <a:defRPr/>
            </a:pPr>
            <a:r>
              <a:rPr lang="es-ES" sz="1600" b="1" dirty="0" smtClean="0">
                <a:latin typeface="Arial" panose="020B0604020202020204" pitchFamily="34" charset="0"/>
                <a:cs typeface="Arial" panose="020B0604020202020204" pitchFamily="34" charset="0"/>
              </a:rPr>
              <a:t> III. </a:t>
            </a:r>
            <a:r>
              <a:rPr lang="es-PE" sz="1600" b="1" dirty="0" smtClean="0">
                <a:latin typeface="Arial" panose="020B0604020202020204" pitchFamily="34" charset="0"/>
                <a:cs typeface="Arial" panose="020B0604020202020204" pitchFamily="34" charset="0"/>
              </a:rPr>
              <a:t> VISITA DE SUPERVISIÓN A LA CUENCA DEL  MARAÑON.</a:t>
            </a:r>
          </a:p>
          <a:p>
            <a:pPr marL="109537" indent="0" algn="just">
              <a:buNone/>
            </a:pPr>
            <a:r>
              <a:rPr lang="es-PE" sz="1600" dirty="0">
                <a:latin typeface="Arial" panose="020B0604020202020204" pitchFamily="34" charset="0"/>
                <a:cs typeface="Arial" panose="020B0604020202020204" pitchFamily="34" charset="0"/>
              </a:rPr>
              <a:t>En la visita de</a:t>
            </a:r>
            <a:r>
              <a:rPr lang="es-MX" sz="1600" dirty="0">
                <a:latin typeface="Arial" panose="020B0604020202020204" pitchFamily="34" charset="0"/>
                <a:cs typeface="Arial" panose="020B0604020202020204" pitchFamily="34" charset="0"/>
              </a:rPr>
              <a:t>l Grupo Ambiental de la Comisión Multisectorial a la Cuenca del </a:t>
            </a:r>
            <a:r>
              <a:rPr lang="es-MX" sz="1600" dirty="0" smtClean="0">
                <a:latin typeface="Arial" panose="020B0604020202020204" pitchFamily="34" charset="0"/>
                <a:cs typeface="Arial" panose="020B0604020202020204" pitchFamily="34" charset="0"/>
              </a:rPr>
              <a:t>río Marañón </a:t>
            </a:r>
            <a:r>
              <a:rPr lang="es-MX" sz="1600" dirty="0">
                <a:latin typeface="Arial" panose="020B0604020202020204" pitchFamily="34" charset="0"/>
                <a:cs typeface="Arial" panose="020B0604020202020204" pitchFamily="34" charset="0"/>
              </a:rPr>
              <a:t>donde se </a:t>
            </a:r>
            <a:r>
              <a:rPr lang="es-MX" sz="1600" dirty="0" smtClean="0">
                <a:latin typeface="Arial" panose="020B0604020202020204" pitchFamily="34" charset="0"/>
                <a:cs typeface="Arial" panose="020B0604020202020204" pitchFamily="34" charset="0"/>
              </a:rPr>
              <a:t>encuentra el Yacimiento </a:t>
            </a:r>
            <a:r>
              <a:rPr lang="es-MX" sz="1600" dirty="0">
                <a:latin typeface="Arial" panose="020B0604020202020204" pitchFamily="34" charset="0"/>
                <a:cs typeface="Arial" panose="020B0604020202020204" pitchFamily="34" charset="0"/>
              </a:rPr>
              <a:t>de Yanayacu del Lote 8, operado por la empresa PLUSPETROL NORTE S.A., se realizaron los siguientes trabajos:</a:t>
            </a:r>
            <a:endParaRPr lang="es-PE" sz="1600" dirty="0">
              <a:latin typeface="Arial" panose="020B0604020202020204" pitchFamily="34" charset="0"/>
              <a:cs typeface="Arial" panose="020B0604020202020204" pitchFamily="34" charset="0"/>
            </a:endParaRPr>
          </a:p>
          <a:p>
            <a:pPr marL="109537" indent="0">
              <a:buNone/>
            </a:pPr>
            <a:r>
              <a:rPr lang="es-MX" sz="1600" b="1" dirty="0" smtClean="0">
                <a:latin typeface="Arial" panose="020B0604020202020204" pitchFamily="34" charset="0"/>
                <a:cs typeface="Arial" panose="020B0604020202020204" pitchFamily="34" charset="0"/>
              </a:rPr>
              <a:t>10.09.13</a:t>
            </a:r>
            <a:r>
              <a:rPr lang="es-MX" sz="1600" b="1"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Viaje vía aérea a la ciudad de </a:t>
            </a:r>
            <a:r>
              <a:rPr lang="es-MX" sz="1600" dirty="0" smtClean="0">
                <a:latin typeface="Arial" panose="020B0604020202020204" pitchFamily="34" charset="0"/>
                <a:cs typeface="Arial" panose="020B0604020202020204" pitchFamily="34" charset="0"/>
              </a:rPr>
              <a:t>Iquitos.</a:t>
            </a:r>
          </a:p>
          <a:p>
            <a:pPr marL="904875" indent="0">
              <a:buNone/>
            </a:pPr>
            <a:r>
              <a:rPr lang="es-ES" sz="1600" dirty="0" smtClean="0">
                <a:latin typeface="Arial" panose="020B0604020202020204" pitchFamily="34" charset="0"/>
                <a:cs typeface="Arial" panose="020B0604020202020204" pitchFamily="34" charset="0"/>
              </a:rPr>
              <a:t>Traslado </a:t>
            </a:r>
            <a:r>
              <a:rPr lang="es-ES" sz="1600" dirty="0">
                <a:latin typeface="Arial" panose="020B0604020202020204" pitchFamily="34" charset="0"/>
                <a:cs typeface="Arial" panose="020B0604020202020204" pitchFamily="34" charset="0"/>
              </a:rPr>
              <a:t>vía terrestre hacia la ciudad de Nauta desde Iquitos</a:t>
            </a:r>
            <a:r>
              <a:rPr lang="es-ES" sz="1600" dirty="0" smtClean="0">
                <a:latin typeface="Arial" panose="020B0604020202020204" pitchFamily="34" charset="0"/>
                <a:cs typeface="Arial" panose="020B0604020202020204" pitchFamily="34" charset="0"/>
              </a:rPr>
              <a:t>.</a:t>
            </a:r>
          </a:p>
          <a:p>
            <a:pPr marL="109537" indent="0">
              <a:buNone/>
            </a:pPr>
            <a:r>
              <a:rPr lang="es-MX" sz="1600" b="1" dirty="0">
                <a:latin typeface="Arial" panose="020B0604020202020204" pitchFamily="34" charset="0"/>
                <a:cs typeface="Arial" panose="020B0604020202020204" pitchFamily="34" charset="0"/>
              </a:rPr>
              <a:t>11.09.13	</a:t>
            </a:r>
            <a:r>
              <a:rPr lang="es-MX" sz="1600" dirty="0">
                <a:latin typeface="Arial" panose="020B0604020202020204" pitchFamily="34" charset="0"/>
                <a:cs typeface="Arial" panose="020B0604020202020204" pitchFamily="34" charset="0"/>
              </a:rPr>
              <a:t>Traslado </a:t>
            </a:r>
            <a:r>
              <a:rPr lang="es-MX" sz="1600" dirty="0" smtClean="0">
                <a:latin typeface="Arial" panose="020B0604020202020204" pitchFamily="34" charset="0"/>
                <a:cs typeface="Arial" panose="020B0604020202020204" pitchFamily="34" charset="0"/>
              </a:rPr>
              <a:t>vía fluvial hacia </a:t>
            </a:r>
            <a:r>
              <a:rPr lang="es-MX" sz="1600" dirty="0">
                <a:latin typeface="Arial" panose="020B0604020202020204" pitchFamily="34" charset="0"/>
                <a:cs typeface="Arial" panose="020B0604020202020204" pitchFamily="34" charset="0"/>
              </a:rPr>
              <a:t>la localidad de San José de </a:t>
            </a:r>
            <a:r>
              <a:rPr lang="es-MX" sz="1600" dirty="0" smtClean="0">
                <a:latin typeface="Arial" panose="020B0604020202020204" pitchFamily="34" charset="0"/>
                <a:cs typeface="Arial" panose="020B0604020202020204" pitchFamily="34" charset="0"/>
              </a:rPr>
              <a:t>Saramuro.</a:t>
            </a:r>
            <a:endParaRPr lang="es-PE" sz="1600" b="1" dirty="0">
              <a:latin typeface="Arial" panose="020B0604020202020204" pitchFamily="34" charset="0"/>
              <a:cs typeface="Arial" panose="020B0604020202020204" pitchFamily="34" charset="0"/>
            </a:endParaRPr>
          </a:p>
          <a:p>
            <a:pPr marL="903288" indent="0" algn="just">
              <a:buNone/>
            </a:pPr>
            <a:r>
              <a:rPr lang="es-MX" sz="1600" dirty="0" smtClean="0">
                <a:latin typeface="Arial" panose="020B0604020202020204" pitchFamily="34" charset="0"/>
                <a:cs typeface="Arial" panose="020B0604020202020204" pitchFamily="34" charset="0"/>
              </a:rPr>
              <a:t>	</a:t>
            </a:r>
            <a:r>
              <a:rPr lang="es-ES" sz="1600" dirty="0">
                <a:latin typeface="Arial" pitchFamily="34" charset="0"/>
                <a:cs typeface="Arial" pitchFamily="34" charset="0"/>
              </a:rPr>
              <a:t>Reunión de coordinación con la participación de los miembros de la Comisión Multisectorial, representantes de ACODECOSPAT y representantes de PLUSPETROL se conformó el equipo técnico de monitoreo de suelos, integrado por OEFA, SERNANP, OSINERGMIN, MINEM y PERUPETRO y se planificó la visita de acuerdo a los puntos considerados por los monitores ambientales de la comunidad y de la Federación.</a:t>
            </a:r>
            <a:endParaRPr lang="es-PE" sz="1600" dirty="0">
              <a:latin typeface="Arial" panose="020B0604020202020204" pitchFamily="34" charset="0"/>
              <a:cs typeface="Arial" panose="020B0604020202020204" pitchFamily="34" charset="0"/>
            </a:endParaRPr>
          </a:p>
        </p:txBody>
      </p:sp>
      <p:sp>
        <p:nvSpPr>
          <p:cNvPr id="5" name="Rectangle 2"/>
          <p:cNvSpPr>
            <a:spLocks noGrp="1" noChangeArrowheads="1"/>
          </p:cNvSpPr>
          <p:nvPr>
            <p:ph type="title"/>
          </p:nvPr>
        </p:nvSpPr>
        <p:spPr>
          <a:xfrm>
            <a:off x="457200" y="0"/>
            <a:ext cx="8229600" cy="1052735"/>
          </a:xfrm>
        </p:spPr>
        <p:txBody>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981075"/>
            <a:ext cx="8435975" cy="5112221"/>
          </a:xfrm>
        </p:spPr>
        <p:txBody>
          <a:bodyPr>
            <a:normAutofit fontScale="92500" lnSpcReduction="20000"/>
          </a:bodyPr>
          <a:lstStyle/>
          <a:p>
            <a:pPr marL="0" indent="0" algn="just" eaLnBrk="1" fontAlgn="auto" hangingPunct="1">
              <a:lnSpc>
                <a:spcPct val="80000"/>
              </a:lnSpc>
              <a:spcAft>
                <a:spcPts val="0"/>
              </a:spcAft>
              <a:buFont typeface="Wingdings" pitchFamily="2" charset="2"/>
              <a:buNone/>
              <a:defRPr/>
            </a:pPr>
            <a:r>
              <a:rPr lang="es-ES" sz="500" b="1" dirty="0" smtClean="0">
                <a:latin typeface="Arial" panose="020B0604020202020204" pitchFamily="34" charset="0"/>
                <a:cs typeface="Arial" panose="020B0604020202020204" pitchFamily="34" charset="0"/>
              </a:rPr>
              <a:t>				</a:t>
            </a:r>
            <a:endParaRPr lang="es-ES" sz="1700" dirty="0" smtClean="0">
              <a:latin typeface="Arial" panose="020B0604020202020204" pitchFamily="34" charset="0"/>
              <a:cs typeface="Arial" panose="020B0604020202020204" pitchFamily="34" charset="0"/>
            </a:endParaRPr>
          </a:p>
          <a:p>
            <a:pPr marL="365125" lvl="1" indent="0" algn="just">
              <a:buNone/>
            </a:pPr>
            <a:r>
              <a:rPr lang="es-MX" sz="1700" b="1" dirty="0" smtClean="0">
                <a:latin typeface="Arial" panose="020B0604020202020204" pitchFamily="34" charset="0"/>
                <a:cs typeface="Arial" panose="020B0604020202020204" pitchFamily="34" charset="0"/>
              </a:rPr>
              <a:t>12.09.13   </a:t>
            </a:r>
            <a:r>
              <a:rPr lang="es-MX" sz="1700" dirty="0" smtClean="0">
                <a:latin typeface="Arial" panose="020B0604020202020204" pitchFamily="34" charset="0"/>
                <a:cs typeface="Arial" panose="020B0604020202020204" pitchFamily="34" charset="0"/>
              </a:rPr>
              <a:t>Se dio inicio a la visita de supervisión, con la participación del Ing. Rigoberto Castro Ignacio supervisor de la Unidad de Producción, Proceso y Distribución de la Gerencia de Fiscalización de Hidrocarburos Líquidos, como representante de OSINERGMIN. </a:t>
            </a:r>
          </a:p>
          <a:p>
            <a:pPr marL="365125" lvl="1" indent="0" algn="just">
              <a:buNone/>
            </a:pPr>
            <a:r>
              <a:rPr lang="es-MX" sz="1700" dirty="0" smtClean="0">
                <a:latin typeface="Arial" panose="020B0604020202020204" pitchFamily="34" charset="0"/>
                <a:cs typeface="Arial" panose="020B0604020202020204" pitchFamily="34" charset="0"/>
              </a:rPr>
              <a:t>El recorrido del ducto empezó desde el Terminal en el río Marañón, a partir cual se procedió a la revisión del estado del ducto y de la forma de su instalación en concordancia con las normas vigentes. </a:t>
            </a:r>
          </a:p>
          <a:p>
            <a:pPr marL="365125" lvl="1" indent="0" algn="just">
              <a:buNone/>
            </a:pPr>
            <a:r>
              <a:rPr lang="es-MX" sz="1700" dirty="0" smtClean="0">
                <a:latin typeface="Arial" panose="020B0604020202020204" pitchFamily="34" charset="0"/>
                <a:cs typeface="Arial" panose="020B0604020202020204" pitchFamily="34" charset="0"/>
              </a:rPr>
              <a:t>En este recorrido el representante de OSINERGMIN tuvo problemas de salud y no pudo completar el recorrido hasta la Batería 3 de Yanayacu. Posteriormente, del 08 al 14 de diciembre completó el recorrido del ducto, por lo que las observaciones detectadas son mayormente de esta segunda entrada. </a:t>
            </a:r>
            <a:endParaRPr lang="es-MX" sz="1700" dirty="0">
              <a:latin typeface="Arial" panose="020B0604020202020204" pitchFamily="34" charset="0"/>
              <a:cs typeface="Arial" panose="020B0604020202020204" pitchFamily="34" charset="0"/>
            </a:endParaRPr>
          </a:p>
          <a:p>
            <a:pPr marL="365125" lvl="1" indent="0" algn="just">
              <a:buNone/>
            </a:pPr>
            <a:r>
              <a:rPr lang="es-MX" sz="1700" dirty="0" smtClean="0">
                <a:latin typeface="Arial" panose="020B0604020202020204" pitchFamily="34" charset="0"/>
                <a:cs typeface="Arial" panose="020B0604020202020204" pitchFamily="34" charset="0"/>
              </a:rPr>
              <a:t>Los puntos de muestreo fueron los siguientes: </a:t>
            </a:r>
          </a:p>
          <a:p>
            <a:pPr marL="365125" lvl="1" indent="0" algn="just">
              <a:buNone/>
            </a:pPr>
            <a:r>
              <a:rPr lang="es-MX" sz="1200" b="1" i="1" dirty="0" smtClean="0">
                <a:latin typeface="Arial" panose="020B0604020202020204" pitchFamily="34" charset="0"/>
                <a:cs typeface="Arial" panose="020B0604020202020204" pitchFamily="34" charset="0"/>
              </a:rPr>
              <a:t>Punto S01 </a:t>
            </a:r>
            <a:r>
              <a:rPr lang="es-MX" sz="1200" dirty="0" smtClean="0">
                <a:latin typeface="Arial" panose="020B0604020202020204" pitchFamily="34" charset="0"/>
                <a:cs typeface="Arial" panose="020B0604020202020204" pitchFamily="34" charset="0"/>
              </a:rPr>
              <a:t>de coordenadas 509426E  9473362N.</a:t>
            </a:r>
          </a:p>
          <a:p>
            <a:pPr marL="365125" lvl="1" indent="0" algn="just">
              <a:buNone/>
            </a:pPr>
            <a:r>
              <a:rPr lang="es-MX" sz="1200" b="1" i="1" dirty="0" smtClean="0">
                <a:latin typeface="Arial" panose="020B0604020202020204" pitchFamily="34" charset="0"/>
                <a:cs typeface="Arial" panose="020B0604020202020204" pitchFamily="34" charset="0"/>
              </a:rPr>
              <a:t>Punto S02 </a:t>
            </a:r>
            <a:r>
              <a:rPr lang="es-MX" sz="1200" dirty="0" smtClean="0">
                <a:latin typeface="Arial" panose="020B0604020202020204" pitchFamily="34" charset="0"/>
                <a:cs typeface="Arial" panose="020B0604020202020204" pitchFamily="34" charset="0"/>
              </a:rPr>
              <a:t>de coordenadas 508933E  9471652N.</a:t>
            </a:r>
          </a:p>
          <a:p>
            <a:pPr marL="365125" lvl="1" indent="0" algn="just">
              <a:buNone/>
            </a:pPr>
            <a:r>
              <a:rPr lang="es-MX" sz="1200" b="1" i="1" dirty="0" smtClean="0">
                <a:latin typeface="Arial" panose="020B0604020202020204" pitchFamily="34" charset="0"/>
                <a:cs typeface="Arial" panose="020B0604020202020204" pitchFamily="34" charset="0"/>
              </a:rPr>
              <a:t>Punto S03 </a:t>
            </a:r>
            <a:r>
              <a:rPr lang="es-MX" sz="1200" dirty="0" smtClean="0">
                <a:latin typeface="Arial" panose="020B0604020202020204" pitchFamily="34" charset="0"/>
                <a:cs typeface="Arial" panose="020B0604020202020204" pitchFamily="34" charset="0"/>
              </a:rPr>
              <a:t>de coordenadas 508712E  9470965N.</a:t>
            </a:r>
          </a:p>
          <a:p>
            <a:pPr marL="365125" lvl="1" indent="0" algn="just">
              <a:buNone/>
            </a:pPr>
            <a:r>
              <a:rPr lang="es-MX" sz="1200" b="1" i="1" dirty="0" smtClean="0">
                <a:latin typeface="Arial" panose="020B0604020202020204" pitchFamily="34" charset="0"/>
                <a:cs typeface="Arial" panose="020B0604020202020204" pitchFamily="34" charset="0"/>
              </a:rPr>
              <a:t>Punto S04 </a:t>
            </a:r>
            <a:r>
              <a:rPr lang="es-MX" sz="1200" dirty="0" smtClean="0">
                <a:latin typeface="Arial" panose="020B0604020202020204" pitchFamily="34" charset="0"/>
                <a:cs typeface="Arial" panose="020B0604020202020204" pitchFamily="34" charset="0"/>
              </a:rPr>
              <a:t>de coordenadas 506624E  9463981N.</a:t>
            </a:r>
          </a:p>
          <a:p>
            <a:pPr marL="365125" lvl="1" indent="0" algn="just">
              <a:buNone/>
            </a:pPr>
            <a:r>
              <a:rPr lang="es-MX" sz="1200" b="1" i="1" dirty="0" smtClean="0">
                <a:latin typeface="Arial" panose="020B0604020202020204" pitchFamily="34" charset="0"/>
                <a:cs typeface="Arial" panose="020B0604020202020204" pitchFamily="34" charset="0"/>
              </a:rPr>
              <a:t>Punto S05 </a:t>
            </a:r>
            <a:r>
              <a:rPr lang="es-MX" sz="1200" dirty="0" smtClean="0">
                <a:latin typeface="Arial" panose="020B0604020202020204" pitchFamily="34" charset="0"/>
                <a:cs typeface="Arial" panose="020B0604020202020204" pitchFamily="34" charset="0"/>
              </a:rPr>
              <a:t>de coordenadas 508277E  9469517N.</a:t>
            </a:r>
          </a:p>
          <a:p>
            <a:pPr marL="365125" lvl="1" indent="0" algn="just">
              <a:buNone/>
            </a:pPr>
            <a:r>
              <a:rPr lang="es-MX" sz="1200" b="1" i="1" dirty="0" smtClean="0">
                <a:latin typeface="Arial" panose="020B0604020202020204" pitchFamily="34" charset="0"/>
                <a:cs typeface="Arial" panose="020B0604020202020204" pitchFamily="34" charset="0"/>
              </a:rPr>
              <a:t>Punto S06 </a:t>
            </a:r>
            <a:r>
              <a:rPr lang="es-MX" sz="1200" dirty="0" smtClean="0">
                <a:latin typeface="Arial" panose="020B0604020202020204" pitchFamily="34" charset="0"/>
                <a:cs typeface="Arial" panose="020B0604020202020204" pitchFamily="34" charset="0"/>
              </a:rPr>
              <a:t>de coordenadas 507927E  9468333N.</a:t>
            </a:r>
          </a:p>
          <a:p>
            <a:pPr marL="365125" lvl="1" indent="0" algn="just">
              <a:buNone/>
            </a:pPr>
            <a:r>
              <a:rPr lang="es-MX" sz="1200" b="1" i="1" dirty="0" smtClean="0">
                <a:latin typeface="Arial" panose="020B0604020202020204" pitchFamily="34" charset="0"/>
                <a:cs typeface="Arial" panose="020B0604020202020204" pitchFamily="34" charset="0"/>
              </a:rPr>
              <a:t>Punto S07 </a:t>
            </a:r>
            <a:r>
              <a:rPr lang="es-MX" sz="1200" dirty="0" smtClean="0">
                <a:latin typeface="Arial" panose="020B0604020202020204" pitchFamily="34" charset="0"/>
                <a:cs typeface="Arial" panose="020B0604020202020204" pitchFamily="34" charset="0"/>
              </a:rPr>
              <a:t>de coordenadas 507894E  9468227N.</a:t>
            </a:r>
          </a:p>
          <a:p>
            <a:pPr marL="365125" lvl="1" indent="0" algn="just">
              <a:buNone/>
            </a:pPr>
            <a:r>
              <a:rPr lang="es-MX" sz="1200" b="1" i="1" dirty="0" smtClean="0">
                <a:latin typeface="Arial" panose="020B0604020202020204" pitchFamily="34" charset="0"/>
                <a:cs typeface="Arial" panose="020B0604020202020204" pitchFamily="34" charset="0"/>
              </a:rPr>
              <a:t>Punto S08 </a:t>
            </a:r>
            <a:r>
              <a:rPr lang="es-MX" sz="1200" dirty="0" smtClean="0">
                <a:latin typeface="Arial" panose="020B0604020202020204" pitchFamily="34" charset="0"/>
                <a:cs typeface="Arial" panose="020B0604020202020204" pitchFamily="34" charset="0"/>
              </a:rPr>
              <a:t>de coordenadas 507773E  9467831N.</a:t>
            </a:r>
          </a:p>
          <a:p>
            <a:pPr marL="365125" lvl="1" indent="0" algn="just">
              <a:buNone/>
            </a:pPr>
            <a:r>
              <a:rPr lang="es-MX" sz="1200" b="1" i="1" dirty="0" smtClean="0">
                <a:latin typeface="Arial" panose="020B0604020202020204" pitchFamily="34" charset="0"/>
                <a:cs typeface="Arial" panose="020B0604020202020204" pitchFamily="34" charset="0"/>
              </a:rPr>
              <a:t>Punto S09 </a:t>
            </a:r>
            <a:r>
              <a:rPr lang="es-MX" sz="1200" dirty="0" smtClean="0">
                <a:latin typeface="Arial" panose="020B0604020202020204" pitchFamily="34" charset="0"/>
                <a:cs typeface="Arial" panose="020B0604020202020204" pitchFamily="34" charset="0"/>
              </a:rPr>
              <a:t>de coordenadas 507403E  9466593N.</a:t>
            </a:r>
          </a:p>
          <a:p>
            <a:pPr marL="365125" lvl="1" indent="0" algn="just">
              <a:buNone/>
            </a:pPr>
            <a:r>
              <a:rPr lang="es-MX" sz="1200" b="1" i="1" dirty="0" smtClean="0">
                <a:latin typeface="Arial" panose="020B0604020202020204" pitchFamily="34" charset="0"/>
                <a:cs typeface="Arial" panose="020B0604020202020204" pitchFamily="34" charset="0"/>
              </a:rPr>
              <a:t>Punto S10 </a:t>
            </a:r>
            <a:r>
              <a:rPr lang="es-MX" sz="1200" dirty="0" smtClean="0">
                <a:latin typeface="Arial" panose="020B0604020202020204" pitchFamily="34" charset="0"/>
                <a:cs typeface="Arial" panose="020B0604020202020204" pitchFamily="34" charset="0"/>
              </a:rPr>
              <a:t>de coordenadas 506987E  9465197N.</a:t>
            </a:r>
          </a:p>
          <a:p>
            <a:pPr marL="365125" lvl="1" indent="0" algn="just">
              <a:buNone/>
            </a:pPr>
            <a:r>
              <a:rPr lang="es-MX" sz="1200" b="1" i="1" dirty="0" smtClean="0">
                <a:latin typeface="Arial" panose="020B0604020202020204" pitchFamily="34" charset="0"/>
                <a:cs typeface="Arial" panose="020B0604020202020204" pitchFamily="34" charset="0"/>
              </a:rPr>
              <a:t>Punto S11 </a:t>
            </a:r>
            <a:r>
              <a:rPr lang="es-MX" sz="1200" dirty="0" smtClean="0">
                <a:latin typeface="Arial" panose="020B0604020202020204" pitchFamily="34" charset="0"/>
                <a:cs typeface="Arial" panose="020B0604020202020204" pitchFamily="34" charset="0"/>
              </a:rPr>
              <a:t>de coordenadas 506452E  9463412N.</a:t>
            </a:r>
          </a:p>
          <a:p>
            <a:pPr marL="365125" lvl="1" indent="0" algn="just">
              <a:buNone/>
            </a:pPr>
            <a:r>
              <a:rPr lang="es-MX" sz="1200" b="1" i="1" dirty="0" smtClean="0">
                <a:latin typeface="Arial" panose="020B0604020202020204" pitchFamily="34" charset="0"/>
                <a:cs typeface="Arial" panose="020B0604020202020204" pitchFamily="34" charset="0"/>
              </a:rPr>
              <a:t>Punto S12 </a:t>
            </a:r>
            <a:r>
              <a:rPr lang="es-MX" sz="1200" dirty="0" smtClean="0">
                <a:latin typeface="Arial" panose="020B0604020202020204" pitchFamily="34" charset="0"/>
                <a:cs typeface="Arial" panose="020B0604020202020204" pitchFamily="34" charset="0"/>
              </a:rPr>
              <a:t>de coordenadas 506283E  9462847N.</a:t>
            </a:r>
          </a:p>
          <a:p>
            <a:pPr marL="365125" lvl="1" indent="0" algn="just">
              <a:buNone/>
            </a:pPr>
            <a:endParaRPr lang="es-PE" sz="1400" dirty="0">
              <a:latin typeface="Arial" panose="020B0604020202020204" pitchFamily="34" charset="0"/>
              <a:cs typeface="Arial" panose="020B0604020202020204" pitchFamily="34" charset="0"/>
            </a:endParaRPr>
          </a:p>
          <a:p>
            <a:pPr marL="365760" indent="-4763" algn="just" eaLnBrk="1" fontAlgn="auto" hangingPunct="1">
              <a:spcAft>
                <a:spcPts val="0"/>
              </a:spcAft>
              <a:buFont typeface="Wingdings 2"/>
              <a:buNone/>
              <a:defRPr/>
            </a:pPr>
            <a:endParaRPr lang="es-MX" sz="1800" dirty="0" smtClean="0">
              <a:latin typeface="Arial" panose="020B0604020202020204" pitchFamily="34" charset="0"/>
              <a:cs typeface="Arial" panose="020B0604020202020204" pitchFamily="34" charset="0"/>
            </a:endParaRPr>
          </a:p>
        </p:txBody>
      </p:sp>
      <p:sp>
        <p:nvSpPr>
          <p:cNvPr id="5" name="Rectangle 2"/>
          <p:cNvSpPr>
            <a:spLocks noGrp="1" noChangeArrowheads="1"/>
          </p:cNvSpPr>
          <p:nvPr>
            <p:ph type="title"/>
          </p:nvPr>
        </p:nvSpPr>
        <p:spPr>
          <a:xfrm>
            <a:off x="457200" y="0"/>
            <a:ext cx="8229600" cy="1052735"/>
          </a:xfrm>
        </p:spPr>
        <p:txBody>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67544" y="1268760"/>
            <a:ext cx="8435975" cy="4464273"/>
          </a:xfrm>
        </p:spPr>
        <p:txBody>
          <a:bodyPr>
            <a:normAutofit/>
          </a:bodyPr>
          <a:lstStyle/>
          <a:p>
            <a:pPr marL="0" indent="0" algn="just" eaLnBrk="1" fontAlgn="auto" hangingPunct="1">
              <a:lnSpc>
                <a:spcPct val="80000"/>
              </a:lnSpc>
              <a:spcAft>
                <a:spcPts val="0"/>
              </a:spcAft>
              <a:buFont typeface="Wingdings" pitchFamily="2" charset="2"/>
              <a:buNone/>
              <a:defRPr/>
            </a:pPr>
            <a:r>
              <a:rPr lang="es-MX" sz="1800" b="1" dirty="0" smtClean="0">
                <a:latin typeface="Arial" panose="020B0604020202020204" pitchFamily="34" charset="0"/>
                <a:cs typeface="Arial" panose="020B0604020202020204" pitchFamily="34" charset="0"/>
              </a:rPr>
              <a:t>13.09.13  </a:t>
            </a:r>
            <a:r>
              <a:rPr lang="es-ES" sz="1800" dirty="0">
                <a:latin typeface="Arial" pitchFamily="34" charset="0"/>
                <a:cs typeface="Arial" pitchFamily="34" charset="0"/>
              </a:rPr>
              <a:t>Se continuó con la visita de supervisión a la Batería 3 de Yanayacu y a los pozos que producen a esta batería. La representación del OSINERGMIN quedó a cargo del Ing. Javier Ramírez </a:t>
            </a:r>
            <a:r>
              <a:rPr lang="es-ES" sz="1800" dirty="0" smtClean="0">
                <a:latin typeface="Arial" pitchFamily="34" charset="0"/>
                <a:cs typeface="Arial" pitchFamily="34" charset="0"/>
              </a:rPr>
              <a:t>Vargas</a:t>
            </a:r>
            <a:r>
              <a:rPr lang="es-MX" sz="1800" dirty="0" smtClean="0">
                <a:latin typeface="Arial" panose="020B0604020202020204" pitchFamily="34" charset="0"/>
                <a:cs typeface="Arial" panose="020B0604020202020204" pitchFamily="34" charset="0"/>
              </a:rPr>
              <a:t>. </a:t>
            </a:r>
            <a:endParaRPr lang="es-PE" sz="1800" dirty="0" smtClean="0">
              <a:latin typeface="Arial" panose="020B0604020202020204" pitchFamily="34" charset="0"/>
              <a:cs typeface="Arial" panose="020B0604020202020204" pitchFamily="34" charset="0"/>
            </a:endParaRPr>
          </a:p>
          <a:p>
            <a:pPr marL="0" indent="0" algn="just" eaLnBrk="1" fontAlgn="auto" hangingPunct="1">
              <a:lnSpc>
                <a:spcPct val="80000"/>
              </a:lnSpc>
              <a:spcAft>
                <a:spcPts val="0"/>
              </a:spcAft>
              <a:buFont typeface="Wingdings" pitchFamily="2" charset="2"/>
              <a:buNone/>
              <a:defRPr/>
            </a:pPr>
            <a:r>
              <a:rPr lang="es-ES" sz="1800" dirty="0">
                <a:latin typeface="Arial" pitchFamily="34" charset="0"/>
                <a:cs typeface="Arial" pitchFamily="34" charset="0"/>
              </a:rPr>
              <a:t>Muestras obtenidas</a:t>
            </a:r>
            <a:r>
              <a:rPr lang="es-ES" sz="1800" dirty="0" smtClean="0">
                <a:latin typeface="Arial" pitchFamily="34" charset="0"/>
                <a:cs typeface="Arial" pitchFamily="34" charset="0"/>
              </a:rPr>
              <a:t>:</a:t>
            </a:r>
            <a:endParaRPr lang="es-MX" sz="1800" dirty="0" smtClean="0">
              <a:latin typeface="Arial" panose="020B0604020202020204" pitchFamily="34" charset="0"/>
              <a:cs typeface="Arial" panose="020B0604020202020204" pitchFamily="34" charset="0"/>
            </a:endParaRPr>
          </a:p>
          <a:p>
            <a:pPr marL="0" indent="0" algn="just" eaLnBrk="1" fontAlgn="auto" hangingPunct="1">
              <a:lnSpc>
                <a:spcPct val="80000"/>
              </a:lnSpc>
              <a:spcAft>
                <a:spcPts val="0"/>
              </a:spcAft>
              <a:buFont typeface="Wingdings" pitchFamily="2" charset="2"/>
              <a:buNone/>
              <a:defRPr/>
            </a:pPr>
            <a:r>
              <a:rPr lang="es-MX" sz="1400" b="1" i="1" dirty="0" smtClean="0">
                <a:latin typeface="Arial" panose="020B0604020202020204" pitchFamily="34" charset="0"/>
                <a:cs typeface="Arial" panose="020B0604020202020204" pitchFamily="34" charset="0"/>
              </a:rPr>
              <a:t>Punto </a:t>
            </a:r>
            <a:r>
              <a:rPr lang="es-MX" sz="1400" b="1" i="1" dirty="0">
                <a:latin typeface="Arial" panose="020B0604020202020204" pitchFamily="34" charset="0"/>
                <a:cs typeface="Arial" panose="020B0604020202020204" pitchFamily="34" charset="0"/>
              </a:rPr>
              <a:t>S13 </a:t>
            </a:r>
            <a:r>
              <a:rPr lang="es-MX" sz="1400" dirty="0">
                <a:latin typeface="Arial" panose="020B0604020202020204" pitchFamily="34" charset="0"/>
                <a:cs typeface="Arial" panose="020B0604020202020204" pitchFamily="34" charset="0"/>
              </a:rPr>
              <a:t>de coordenadas 0506078E 9462261N, ubicado al extremo derecho del helipuerto de la Plataforma 38X. </a:t>
            </a:r>
            <a:endParaRPr lang="es-MX" sz="1400" dirty="0" smtClean="0">
              <a:latin typeface="Arial" panose="020B0604020202020204" pitchFamily="34" charset="0"/>
              <a:cs typeface="Arial" panose="020B0604020202020204" pitchFamily="34" charset="0"/>
            </a:endParaRPr>
          </a:p>
          <a:p>
            <a:pPr marL="0" indent="0" algn="just" eaLnBrk="1" fontAlgn="auto" hangingPunct="1">
              <a:lnSpc>
                <a:spcPct val="80000"/>
              </a:lnSpc>
              <a:spcAft>
                <a:spcPts val="0"/>
              </a:spcAft>
              <a:buFont typeface="Wingdings" pitchFamily="2" charset="2"/>
              <a:buNone/>
              <a:defRPr/>
            </a:pPr>
            <a:r>
              <a:rPr lang="es-MX" sz="1400" b="1" i="1" dirty="0" smtClean="0">
                <a:latin typeface="Arial" panose="020B0604020202020204" pitchFamily="34" charset="0"/>
                <a:cs typeface="Arial" panose="020B0604020202020204" pitchFamily="34" charset="0"/>
              </a:rPr>
              <a:t>Punto </a:t>
            </a:r>
            <a:r>
              <a:rPr lang="es-MX" sz="1400" b="1" i="1" dirty="0">
                <a:latin typeface="Arial" panose="020B0604020202020204" pitchFamily="34" charset="0"/>
                <a:cs typeface="Arial" panose="020B0604020202020204" pitchFamily="34" charset="0"/>
              </a:rPr>
              <a:t>S14 </a:t>
            </a:r>
            <a:r>
              <a:rPr lang="es-MX" sz="1400" dirty="0">
                <a:latin typeface="Arial" panose="020B0604020202020204" pitchFamily="34" charset="0"/>
                <a:cs typeface="Arial" panose="020B0604020202020204" pitchFamily="34" charset="0"/>
              </a:rPr>
              <a:t>de coordenadas 0506069E </a:t>
            </a:r>
            <a:r>
              <a:rPr lang="es-MX" sz="1400" dirty="0" smtClean="0">
                <a:latin typeface="Arial" panose="020B0604020202020204" pitchFamily="34" charset="0"/>
                <a:cs typeface="Arial" panose="020B0604020202020204" pitchFamily="34" charset="0"/>
              </a:rPr>
              <a:t>9462170N</a:t>
            </a:r>
            <a:r>
              <a:rPr lang="es-MX" sz="1400" dirty="0">
                <a:latin typeface="Arial" panose="020B0604020202020204" pitchFamily="34" charset="0"/>
                <a:cs typeface="Arial" panose="020B0604020202020204" pitchFamily="34" charset="0"/>
              </a:rPr>
              <a:t>.</a:t>
            </a:r>
            <a:endParaRPr lang="es-MX" sz="1400" dirty="0" smtClean="0">
              <a:latin typeface="Arial" panose="020B0604020202020204" pitchFamily="34" charset="0"/>
              <a:cs typeface="Arial" panose="020B0604020202020204" pitchFamily="34" charset="0"/>
            </a:endParaRPr>
          </a:p>
          <a:p>
            <a:pPr marL="0" indent="0" algn="just" eaLnBrk="1" fontAlgn="auto" hangingPunct="1">
              <a:lnSpc>
                <a:spcPct val="80000"/>
              </a:lnSpc>
              <a:spcAft>
                <a:spcPts val="0"/>
              </a:spcAft>
              <a:buFont typeface="Wingdings" pitchFamily="2" charset="2"/>
              <a:buNone/>
              <a:defRPr/>
            </a:pPr>
            <a:r>
              <a:rPr lang="es-MX" sz="1400" b="1" i="1" dirty="0" smtClean="0">
                <a:latin typeface="Arial" panose="020B0604020202020204" pitchFamily="34" charset="0"/>
                <a:cs typeface="Arial" panose="020B0604020202020204" pitchFamily="34" charset="0"/>
              </a:rPr>
              <a:t>Punto </a:t>
            </a:r>
            <a:r>
              <a:rPr lang="es-MX" sz="1400" b="1" i="1" dirty="0">
                <a:latin typeface="Arial" panose="020B0604020202020204" pitchFamily="34" charset="0"/>
                <a:cs typeface="Arial" panose="020B0604020202020204" pitchFamily="34" charset="0"/>
              </a:rPr>
              <a:t>S15 </a:t>
            </a:r>
            <a:r>
              <a:rPr lang="es-MX" sz="1400" dirty="0">
                <a:latin typeface="Arial" panose="020B0604020202020204" pitchFamily="34" charset="0"/>
                <a:cs typeface="Arial" panose="020B0604020202020204" pitchFamily="34" charset="0"/>
              </a:rPr>
              <a:t>de coordenadas 0506020E </a:t>
            </a:r>
            <a:r>
              <a:rPr lang="es-MX" sz="1400" dirty="0" smtClean="0">
                <a:latin typeface="Arial" panose="020B0604020202020204" pitchFamily="34" charset="0"/>
                <a:cs typeface="Arial" panose="020B0604020202020204" pitchFamily="34" charset="0"/>
              </a:rPr>
              <a:t>9462163N. </a:t>
            </a:r>
          </a:p>
          <a:p>
            <a:pPr marL="0" indent="0" algn="just" eaLnBrk="1" fontAlgn="auto" hangingPunct="1">
              <a:lnSpc>
                <a:spcPct val="80000"/>
              </a:lnSpc>
              <a:spcAft>
                <a:spcPts val="0"/>
              </a:spcAft>
              <a:buFont typeface="Wingdings" pitchFamily="2" charset="2"/>
              <a:buNone/>
              <a:defRPr/>
            </a:pPr>
            <a:r>
              <a:rPr lang="es-MX" sz="1400" b="1" i="1" dirty="0" smtClean="0">
                <a:latin typeface="Arial" panose="020B0604020202020204" pitchFamily="34" charset="0"/>
                <a:cs typeface="Arial" panose="020B0604020202020204" pitchFamily="34" charset="0"/>
              </a:rPr>
              <a:t>Punto </a:t>
            </a:r>
            <a:r>
              <a:rPr lang="es-MX" sz="1400" b="1" i="1" dirty="0">
                <a:latin typeface="Arial" panose="020B0604020202020204" pitchFamily="34" charset="0"/>
                <a:cs typeface="Arial" panose="020B0604020202020204" pitchFamily="34" charset="0"/>
              </a:rPr>
              <a:t>S16 </a:t>
            </a:r>
            <a:r>
              <a:rPr lang="es-MX" sz="1400" dirty="0">
                <a:latin typeface="Arial" panose="020B0604020202020204" pitchFamily="34" charset="0"/>
                <a:cs typeface="Arial" panose="020B0604020202020204" pitchFamily="34" charset="0"/>
              </a:rPr>
              <a:t>de coordenadas 0506057E </a:t>
            </a:r>
            <a:r>
              <a:rPr lang="es-MX" sz="1400" dirty="0" smtClean="0">
                <a:latin typeface="Arial" panose="020B0604020202020204" pitchFamily="34" charset="0"/>
                <a:cs typeface="Arial" panose="020B0604020202020204" pitchFamily="34" charset="0"/>
              </a:rPr>
              <a:t>9462150N.</a:t>
            </a:r>
            <a:endParaRPr lang="es-PE" sz="1400" b="1" dirty="0" smtClean="0">
              <a:latin typeface="Arial" panose="020B0604020202020204" pitchFamily="34" charset="0"/>
              <a:cs typeface="Arial" panose="020B0604020202020204" pitchFamily="34" charset="0"/>
            </a:endParaRPr>
          </a:p>
          <a:p>
            <a:pPr marL="0" indent="0" algn="just" eaLnBrk="1" fontAlgn="auto" hangingPunct="1">
              <a:lnSpc>
                <a:spcPct val="80000"/>
              </a:lnSpc>
              <a:spcAft>
                <a:spcPts val="0"/>
              </a:spcAft>
              <a:buFont typeface="Wingdings" pitchFamily="2" charset="2"/>
              <a:buNone/>
              <a:defRPr/>
            </a:pPr>
            <a:r>
              <a:rPr lang="es-ES" sz="1400" b="1" i="1" dirty="0" smtClean="0">
                <a:latin typeface="Arial" panose="020B0604020202020204" pitchFamily="34" charset="0"/>
                <a:cs typeface="Arial" panose="020B0604020202020204" pitchFamily="34" charset="0"/>
              </a:rPr>
              <a:t>Punto S17 </a:t>
            </a:r>
            <a:r>
              <a:rPr lang="es-ES" sz="1400" dirty="0" smtClean="0">
                <a:latin typeface="Arial" panose="020B0604020202020204" pitchFamily="34" charset="0"/>
                <a:cs typeface="Arial" panose="020B0604020202020204" pitchFamily="34" charset="0"/>
              </a:rPr>
              <a:t>de coordenadas 0506048E 94662126N.</a:t>
            </a:r>
            <a:endParaRPr lang="es-MX" sz="1400" dirty="0">
              <a:latin typeface="Arial" panose="020B0604020202020204" pitchFamily="34" charset="0"/>
              <a:cs typeface="Arial" panose="020B0604020202020204" pitchFamily="34" charset="0"/>
            </a:endParaRPr>
          </a:p>
          <a:p>
            <a:pPr marL="0" indent="0" algn="just" eaLnBrk="1" fontAlgn="auto" hangingPunct="1">
              <a:lnSpc>
                <a:spcPct val="80000"/>
              </a:lnSpc>
              <a:spcAft>
                <a:spcPts val="0"/>
              </a:spcAft>
              <a:buFont typeface="Wingdings" pitchFamily="2" charset="2"/>
              <a:buNone/>
              <a:defRPr/>
            </a:pPr>
            <a:endParaRPr lang="es-MX" sz="1800" dirty="0" smtClean="0">
              <a:latin typeface="Arial" panose="020B0604020202020204" pitchFamily="34" charset="0"/>
              <a:cs typeface="Arial" panose="020B0604020202020204" pitchFamily="34" charset="0"/>
            </a:endParaRPr>
          </a:p>
          <a:p>
            <a:pPr marL="0" indent="0" algn="just" eaLnBrk="1" fontAlgn="auto" hangingPunct="1">
              <a:lnSpc>
                <a:spcPct val="80000"/>
              </a:lnSpc>
              <a:spcAft>
                <a:spcPts val="0"/>
              </a:spcAft>
              <a:buFont typeface="Wingdings" pitchFamily="2" charset="2"/>
              <a:buNone/>
              <a:defRPr/>
            </a:pPr>
            <a:r>
              <a:rPr lang="es-ES" sz="1800" dirty="0">
                <a:latin typeface="Arial" pitchFamily="34" charset="0"/>
                <a:cs typeface="Arial" pitchFamily="34" charset="0"/>
              </a:rPr>
              <a:t>En las coordenadas 0506069E 9462170N, al extremo norte de la Plataforma 38X se observan materiales fuera de uso, así mismo en las coordenadas 0506020E 9462163N, al extremo sur de la plataforma también se observan restos de tuberías fuera de uso.</a:t>
            </a:r>
            <a:endParaRPr lang="es-PE" sz="1800" dirty="0">
              <a:latin typeface="Arial" panose="020B0604020202020204" pitchFamily="34" charset="0"/>
              <a:cs typeface="Arial" panose="020B0604020202020204" pitchFamily="34" charset="0"/>
            </a:endParaRPr>
          </a:p>
          <a:p>
            <a:pPr marL="0" indent="0" algn="just" eaLnBrk="1" fontAlgn="auto" hangingPunct="1">
              <a:lnSpc>
                <a:spcPct val="80000"/>
              </a:lnSpc>
              <a:spcAft>
                <a:spcPts val="0"/>
              </a:spcAft>
              <a:buFont typeface="Wingdings" pitchFamily="2" charset="2"/>
              <a:buNone/>
              <a:defRPr/>
            </a:pPr>
            <a:endParaRPr lang="es-ES" sz="1800" dirty="0" smtClean="0">
              <a:latin typeface="Arial" panose="020B0604020202020204" pitchFamily="34" charset="0"/>
              <a:cs typeface="Arial" panose="020B0604020202020204" pitchFamily="34" charset="0"/>
            </a:endParaRPr>
          </a:p>
        </p:txBody>
      </p:sp>
      <p:sp>
        <p:nvSpPr>
          <p:cNvPr id="12290"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
        <p:nvSpPr>
          <p:cNvPr id="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1052513"/>
            <a:ext cx="8435975" cy="4608735"/>
          </a:xfrm>
        </p:spPr>
        <p:txBody>
          <a:bodyPr>
            <a:normAutofit lnSpcReduction="10000"/>
          </a:bodyPr>
          <a:lstStyle/>
          <a:p>
            <a:pPr marL="0" indent="0" algn="just" eaLnBrk="1" fontAlgn="auto" hangingPunct="1">
              <a:lnSpc>
                <a:spcPct val="80000"/>
              </a:lnSpc>
              <a:spcAft>
                <a:spcPts val="0"/>
              </a:spcAft>
              <a:buFont typeface="Wingdings" pitchFamily="2" charset="2"/>
              <a:buNone/>
              <a:defRPr/>
            </a:pPr>
            <a:r>
              <a:rPr lang="es-ES" sz="500" b="1" dirty="0" smtClean="0">
                <a:latin typeface="Arial" panose="020B0604020202020204" pitchFamily="34" charset="0"/>
                <a:cs typeface="Arial" panose="020B0604020202020204" pitchFamily="34" charset="0"/>
              </a:rPr>
              <a:t>				</a:t>
            </a:r>
            <a:endParaRPr lang="es-ES" sz="2400" dirty="0" smtClean="0">
              <a:latin typeface="Arial" panose="020B0604020202020204" pitchFamily="34" charset="0"/>
              <a:cs typeface="Arial" panose="020B0604020202020204" pitchFamily="34" charset="0"/>
            </a:endParaRPr>
          </a:p>
          <a:p>
            <a:pPr marL="109537" indent="0" algn="just">
              <a:buNone/>
            </a:pPr>
            <a:r>
              <a:rPr lang="es-MX" sz="1600" b="1" dirty="0" smtClean="0">
                <a:latin typeface="Arial" panose="020B0604020202020204" pitchFamily="34" charset="0"/>
                <a:cs typeface="Arial" panose="020B0604020202020204" pitchFamily="34" charset="0"/>
              </a:rPr>
              <a:t>14.09.13	 </a:t>
            </a:r>
            <a:r>
              <a:rPr lang="es-MX" sz="1600" dirty="0">
                <a:latin typeface="Arial" panose="020B0604020202020204" pitchFamily="34" charset="0"/>
                <a:cs typeface="Arial" panose="020B0604020202020204" pitchFamily="34" charset="0"/>
              </a:rPr>
              <a:t>Se programó la visita a </a:t>
            </a:r>
            <a:r>
              <a:rPr lang="es-MX" sz="1600" dirty="0" smtClean="0">
                <a:latin typeface="Arial" panose="020B0604020202020204" pitchFamily="34" charset="0"/>
                <a:cs typeface="Arial" panose="020B0604020202020204" pitchFamily="34" charset="0"/>
              </a:rPr>
              <a:t>las Plataformas 60X y 32X. Muestras obtenidas:</a:t>
            </a:r>
          </a:p>
          <a:p>
            <a:pPr marL="109537" indent="0" algn="just">
              <a:buNone/>
            </a:pPr>
            <a:r>
              <a:rPr lang="es-MX" sz="1100" b="1" i="1" dirty="0" smtClean="0">
                <a:latin typeface="Arial" panose="020B0604020202020204" pitchFamily="34" charset="0"/>
                <a:cs typeface="Arial" panose="020B0604020202020204" pitchFamily="34" charset="0"/>
              </a:rPr>
              <a:t>Punto S18</a:t>
            </a:r>
            <a:r>
              <a:rPr lang="es-MX" sz="1100" dirty="0" smtClean="0">
                <a:latin typeface="Arial" panose="020B0604020202020204" pitchFamily="34" charset="0"/>
                <a:cs typeface="Arial" panose="020B0604020202020204" pitchFamily="34" charset="0"/>
              </a:rPr>
              <a:t>, de coordenadas 0505968E 9459292N.</a:t>
            </a:r>
            <a:endParaRPr lang="es-PE" sz="1100" b="1" dirty="0" smtClean="0">
              <a:latin typeface="Arial" panose="020B0604020202020204" pitchFamily="34" charset="0"/>
              <a:cs typeface="Arial" panose="020B0604020202020204" pitchFamily="34" charset="0"/>
            </a:endParaRPr>
          </a:p>
          <a:p>
            <a:pPr marL="109537" indent="0" algn="just">
              <a:buNone/>
            </a:pPr>
            <a:r>
              <a:rPr lang="es-MX" sz="1100" b="1" i="1" dirty="0" smtClean="0">
                <a:latin typeface="Arial" panose="020B0604020202020204" pitchFamily="34" charset="0"/>
                <a:cs typeface="Arial" panose="020B0604020202020204" pitchFamily="34" charset="0"/>
              </a:rPr>
              <a:t>Punto S19 </a:t>
            </a:r>
            <a:r>
              <a:rPr lang="es-MX" sz="1100" dirty="0" smtClean="0">
                <a:latin typeface="Arial" panose="020B0604020202020204" pitchFamily="34" charset="0"/>
                <a:cs typeface="Arial" panose="020B0604020202020204" pitchFamily="34" charset="0"/>
              </a:rPr>
              <a:t>de coordenadas 0506000E  9459403N.</a:t>
            </a:r>
            <a:endParaRPr lang="es-PE" sz="1100" b="1" dirty="0" smtClean="0">
              <a:latin typeface="Arial" panose="020B0604020202020204" pitchFamily="34" charset="0"/>
              <a:cs typeface="Arial" panose="020B0604020202020204" pitchFamily="34" charset="0"/>
            </a:endParaRPr>
          </a:p>
          <a:p>
            <a:pPr marL="109537" indent="0" algn="just">
              <a:buNone/>
            </a:pPr>
            <a:r>
              <a:rPr lang="es-MX" sz="1100" b="1" i="1" dirty="0" smtClean="0">
                <a:latin typeface="Arial" panose="020B0604020202020204" pitchFamily="34" charset="0"/>
                <a:cs typeface="Arial" panose="020B0604020202020204" pitchFamily="34" charset="0"/>
              </a:rPr>
              <a:t>Punto S20 </a:t>
            </a:r>
            <a:r>
              <a:rPr lang="es-MX" sz="1100" dirty="0" smtClean="0">
                <a:latin typeface="Arial" panose="020B0604020202020204" pitchFamily="34" charset="0"/>
                <a:cs typeface="Arial" panose="020B0604020202020204" pitchFamily="34" charset="0"/>
              </a:rPr>
              <a:t>de coordenadas 0506023E  9459388N.  </a:t>
            </a:r>
            <a:endParaRPr lang="es-PE" sz="1100" b="1" dirty="0" smtClean="0">
              <a:latin typeface="Arial" panose="020B0604020202020204" pitchFamily="34" charset="0"/>
              <a:cs typeface="Arial" panose="020B0604020202020204" pitchFamily="34" charset="0"/>
            </a:endParaRPr>
          </a:p>
          <a:p>
            <a:pPr marL="109537" indent="0" algn="just">
              <a:buNone/>
            </a:pPr>
            <a:r>
              <a:rPr lang="es-MX" sz="1100" b="1" i="1" dirty="0" smtClean="0">
                <a:latin typeface="Arial" panose="020B0604020202020204" pitchFamily="34" charset="0"/>
                <a:cs typeface="Arial" panose="020B0604020202020204" pitchFamily="34" charset="0"/>
              </a:rPr>
              <a:t>Punto S21 </a:t>
            </a:r>
            <a:r>
              <a:rPr lang="es-MX" sz="1100" dirty="0" smtClean="0">
                <a:latin typeface="Arial" panose="020B0604020202020204" pitchFamily="34" charset="0"/>
                <a:cs typeface="Arial" panose="020B0604020202020204" pitchFamily="34" charset="0"/>
              </a:rPr>
              <a:t>de coordenadas 0506054E  9459368N.</a:t>
            </a:r>
            <a:endParaRPr lang="es-PE" sz="1100" b="1" dirty="0" smtClean="0">
              <a:latin typeface="Arial" panose="020B0604020202020204" pitchFamily="34" charset="0"/>
              <a:cs typeface="Arial" panose="020B0604020202020204" pitchFamily="34" charset="0"/>
            </a:endParaRPr>
          </a:p>
          <a:p>
            <a:pPr marL="109537" indent="0" algn="just">
              <a:buNone/>
            </a:pPr>
            <a:r>
              <a:rPr lang="es-MX" sz="1100" b="1" i="1" dirty="0" smtClean="0">
                <a:latin typeface="Arial" panose="020B0604020202020204" pitchFamily="34" charset="0"/>
                <a:cs typeface="Arial" panose="020B0604020202020204" pitchFamily="34" charset="0"/>
              </a:rPr>
              <a:t>Punto S22 </a:t>
            </a:r>
            <a:r>
              <a:rPr lang="es-MX" sz="1100" dirty="0" smtClean="0">
                <a:latin typeface="Arial" panose="020B0604020202020204" pitchFamily="34" charset="0"/>
                <a:cs typeface="Arial" panose="020B0604020202020204" pitchFamily="34" charset="0"/>
              </a:rPr>
              <a:t>de coordenadas 0506009E  9459464N.</a:t>
            </a:r>
          </a:p>
          <a:p>
            <a:pPr marL="109537" indent="0" algn="just">
              <a:buNone/>
            </a:pPr>
            <a:r>
              <a:rPr lang="es-MX" sz="1100" b="1" i="1" dirty="0" smtClean="0">
                <a:latin typeface="Arial" panose="020B0604020202020204" pitchFamily="34" charset="0"/>
                <a:cs typeface="Arial" panose="020B0604020202020204" pitchFamily="34" charset="0"/>
              </a:rPr>
              <a:t>Punto S23</a:t>
            </a:r>
            <a:r>
              <a:rPr lang="es-MX" sz="1100" dirty="0" smtClean="0">
                <a:latin typeface="Arial" panose="020B0604020202020204" pitchFamily="34" charset="0"/>
                <a:cs typeface="Arial" panose="020B0604020202020204" pitchFamily="34" charset="0"/>
              </a:rPr>
              <a:t> de coordenadas 0506019E  9459303N.</a:t>
            </a:r>
          </a:p>
          <a:p>
            <a:pPr marL="109537" indent="0">
              <a:buNone/>
            </a:pPr>
            <a:r>
              <a:rPr lang="es-MX" sz="1100" b="1" i="1" dirty="0" smtClean="0">
                <a:latin typeface="Arial" pitchFamily="34" charset="0"/>
                <a:cs typeface="Arial" pitchFamily="34" charset="0"/>
              </a:rPr>
              <a:t>Punto S24 </a:t>
            </a:r>
            <a:r>
              <a:rPr lang="es-MX" sz="1100" dirty="0" smtClean="0">
                <a:latin typeface="Arial" pitchFamily="34" charset="0"/>
                <a:cs typeface="Arial" pitchFamily="34" charset="0"/>
              </a:rPr>
              <a:t>de coordenadas 0506073E  9459515N.</a:t>
            </a:r>
            <a:endParaRPr lang="es-PE" sz="1100" b="1" dirty="0" smtClean="0">
              <a:latin typeface="Arial" pitchFamily="34" charset="0"/>
              <a:cs typeface="Arial" pitchFamily="34" charset="0"/>
            </a:endParaRPr>
          </a:p>
          <a:p>
            <a:pPr marL="109537" indent="0">
              <a:buNone/>
            </a:pPr>
            <a:r>
              <a:rPr lang="es-MX" sz="1100" b="1" i="1" dirty="0" smtClean="0">
                <a:latin typeface="Arial" pitchFamily="34" charset="0"/>
                <a:cs typeface="Arial" pitchFamily="34" charset="0"/>
              </a:rPr>
              <a:t>Punto S25 </a:t>
            </a:r>
            <a:r>
              <a:rPr lang="es-MX" sz="1100" dirty="0" smtClean="0">
                <a:latin typeface="Arial" pitchFamily="34" charset="0"/>
                <a:cs typeface="Arial" pitchFamily="34" charset="0"/>
              </a:rPr>
              <a:t>de coordenadas 0506167E  9459466N.</a:t>
            </a:r>
            <a:endParaRPr lang="es-PE" sz="1100" b="1" dirty="0" smtClean="0">
              <a:latin typeface="Arial" pitchFamily="34" charset="0"/>
              <a:cs typeface="Arial" pitchFamily="34" charset="0"/>
            </a:endParaRPr>
          </a:p>
          <a:p>
            <a:pPr marL="109537" indent="0">
              <a:buNone/>
            </a:pPr>
            <a:r>
              <a:rPr lang="es-MX" sz="1100" b="1" i="1" dirty="0" smtClean="0">
                <a:latin typeface="Arial" pitchFamily="34" charset="0"/>
                <a:cs typeface="Arial" pitchFamily="34" charset="0"/>
              </a:rPr>
              <a:t>Punto S26 </a:t>
            </a:r>
            <a:r>
              <a:rPr lang="es-MX" sz="1100" dirty="0" smtClean="0">
                <a:latin typeface="Arial" pitchFamily="34" charset="0"/>
                <a:cs typeface="Arial" pitchFamily="34" charset="0"/>
              </a:rPr>
              <a:t>de coordenadas 0506134E  9459577N.</a:t>
            </a:r>
            <a:endParaRPr lang="es-PE" sz="1100" b="1" dirty="0" smtClean="0">
              <a:latin typeface="Arial" pitchFamily="34" charset="0"/>
              <a:cs typeface="Arial" pitchFamily="34" charset="0"/>
            </a:endParaRPr>
          </a:p>
          <a:p>
            <a:pPr marL="109537" indent="0">
              <a:buNone/>
            </a:pPr>
            <a:r>
              <a:rPr lang="es-MX" sz="1100" b="1" i="1" dirty="0" smtClean="0">
                <a:latin typeface="Arial" pitchFamily="34" charset="0"/>
                <a:cs typeface="Arial" pitchFamily="34" charset="0"/>
              </a:rPr>
              <a:t>Punto S27 </a:t>
            </a:r>
            <a:r>
              <a:rPr lang="es-MX" sz="1100" dirty="0" smtClean="0">
                <a:latin typeface="Arial" pitchFamily="34" charset="0"/>
                <a:cs typeface="Arial" pitchFamily="34" charset="0"/>
              </a:rPr>
              <a:t>de coordenadas 0506169E  9459674N.</a:t>
            </a:r>
            <a:endParaRPr lang="es-PE" sz="1100" b="1" dirty="0" smtClean="0">
              <a:latin typeface="Arial" pitchFamily="34" charset="0"/>
              <a:cs typeface="Arial" pitchFamily="34" charset="0"/>
            </a:endParaRPr>
          </a:p>
          <a:p>
            <a:pPr marL="109537" indent="0">
              <a:buNone/>
            </a:pPr>
            <a:r>
              <a:rPr lang="es-MX" sz="1100" b="1" i="1" dirty="0" smtClean="0">
                <a:latin typeface="Arial" pitchFamily="34" charset="0"/>
                <a:cs typeface="Arial" pitchFamily="34" charset="0"/>
              </a:rPr>
              <a:t>Punto S28 </a:t>
            </a:r>
            <a:r>
              <a:rPr lang="es-MX" sz="1100" dirty="0" smtClean="0">
                <a:latin typeface="Arial" pitchFamily="34" charset="0"/>
                <a:cs typeface="Arial" pitchFamily="34" charset="0"/>
              </a:rPr>
              <a:t>de coordenadas 0506238E  9459819N.</a:t>
            </a:r>
            <a:endParaRPr lang="es-PE" sz="1100" b="1" dirty="0" smtClean="0">
              <a:latin typeface="Arial" pitchFamily="34" charset="0"/>
              <a:cs typeface="Arial" pitchFamily="34" charset="0"/>
            </a:endParaRPr>
          </a:p>
          <a:p>
            <a:pPr marL="109537" indent="0">
              <a:buNone/>
            </a:pPr>
            <a:r>
              <a:rPr lang="es-MX" sz="1100" b="1" i="1" dirty="0" smtClean="0">
                <a:latin typeface="Arial" pitchFamily="34" charset="0"/>
                <a:cs typeface="Arial" pitchFamily="34" charset="0"/>
              </a:rPr>
              <a:t>Punto S29 </a:t>
            </a:r>
            <a:r>
              <a:rPr lang="es-MX" sz="1100" dirty="0" smtClean="0">
                <a:latin typeface="Arial" pitchFamily="34" charset="0"/>
                <a:cs typeface="Arial" pitchFamily="34" charset="0"/>
              </a:rPr>
              <a:t>de coordenadas 0506289E  9459942N.</a:t>
            </a:r>
            <a:endParaRPr lang="es-PE" sz="1100" b="1" dirty="0" smtClean="0">
              <a:latin typeface="Arial" pitchFamily="34" charset="0"/>
              <a:cs typeface="Arial" pitchFamily="34" charset="0"/>
            </a:endParaRPr>
          </a:p>
          <a:p>
            <a:pPr marL="109537" indent="0">
              <a:buNone/>
            </a:pPr>
            <a:r>
              <a:rPr lang="es-MX" sz="1100" b="1" i="1" dirty="0" smtClean="0">
                <a:latin typeface="Arial" pitchFamily="34" charset="0"/>
                <a:cs typeface="Arial" pitchFamily="34" charset="0"/>
              </a:rPr>
              <a:t>Punto S30 </a:t>
            </a:r>
            <a:r>
              <a:rPr lang="es-MX" sz="1100" dirty="0" smtClean="0">
                <a:latin typeface="Arial" pitchFamily="34" charset="0"/>
                <a:cs typeface="Arial" pitchFamily="34" charset="0"/>
              </a:rPr>
              <a:t>de coordenadas 0506313E  9460056N.</a:t>
            </a:r>
            <a:endParaRPr lang="es-PE" sz="1100" b="1" dirty="0" smtClean="0">
              <a:latin typeface="Arial" pitchFamily="34" charset="0"/>
              <a:cs typeface="Arial" pitchFamily="34" charset="0"/>
            </a:endParaRPr>
          </a:p>
          <a:p>
            <a:pPr marL="109537" indent="0">
              <a:buNone/>
            </a:pPr>
            <a:r>
              <a:rPr lang="es-MX" sz="1100" b="1" i="1" dirty="0">
                <a:latin typeface="Arial" pitchFamily="34" charset="0"/>
                <a:cs typeface="Arial" pitchFamily="34" charset="0"/>
              </a:rPr>
              <a:t>Punto S31 </a:t>
            </a:r>
            <a:r>
              <a:rPr lang="es-MX" sz="1100" dirty="0">
                <a:latin typeface="Arial" pitchFamily="34" charset="0"/>
                <a:cs typeface="Arial" pitchFamily="34" charset="0"/>
              </a:rPr>
              <a:t>de coordenadas 0506502E  9460110N.</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S32 </a:t>
            </a:r>
            <a:r>
              <a:rPr lang="es-MX" sz="1100" dirty="0">
                <a:latin typeface="Arial" pitchFamily="34" charset="0"/>
                <a:cs typeface="Arial" pitchFamily="34" charset="0"/>
              </a:rPr>
              <a:t>de coordenadas 0506516E  9460138N.</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S33 </a:t>
            </a:r>
            <a:r>
              <a:rPr lang="es-MX" sz="1100" dirty="0">
                <a:latin typeface="Arial" pitchFamily="34" charset="0"/>
                <a:cs typeface="Arial" pitchFamily="34" charset="0"/>
              </a:rPr>
              <a:t>de coordenadas 0506421E  9460126N.</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S34 </a:t>
            </a:r>
            <a:r>
              <a:rPr lang="es-MX" sz="1100" dirty="0">
                <a:latin typeface="Arial" pitchFamily="34" charset="0"/>
                <a:cs typeface="Arial" pitchFamily="34" charset="0"/>
              </a:rPr>
              <a:t>de coordenadas 0506355E  9460119N.</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S35 </a:t>
            </a:r>
            <a:r>
              <a:rPr lang="es-MX" sz="1100" dirty="0">
                <a:latin typeface="Arial" pitchFamily="34" charset="0"/>
                <a:cs typeface="Arial" pitchFamily="34" charset="0"/>
              </a:rPr>
              <a:t>de coordenadas 0506332E  9460181N. </a:t>
            </a:r>
            <a:endParaRPr lang="es-PE" sz="1100" b="1" dirty="0">
              <a:latin typeface="Arial" pitchFamily="34" charset="0"/>
              <a:cs typeface="Arial" pitchFamily="34" charset="0"/>
            </a:endParaRPr>
          </a:p>
          <a:p>
            <a:pPr marL="109537" indent="0">
              <a:buNone/>
            </a:pPr>
            <a:r>
              <a:rPr lang="es-MX" sz="1100" b="1" i="1" dirty="0">
                <a:latin typeface="Arial" pitchFamily="34" charset="0"/>
                <a:cs typeface="Arial" pitchFamily="34" charset="0"/>
              </a:rPr>
              <a:t>Punto S36 </a:t>
            </a:r>
            <a:r>
              <a:rPr lang="es-MX" sz="1100" dirty="0">
                <a:latin typeface="Arial" pitchFamily="34" charset="0"/>
                <a:cs typeface="Arial" pitchFamily="34" charset="0"/>
              </a:rPr>
              <a:t>de coordenadas 0506564E  9460196N.</a:t>
            </a:r>
            <a:endParaRPr lang="es-PE" sz="1100" b="1" dirty="0">
              <a:latin typeface="Arial" pitchFamily="34" charset="0"/>
              <a:cs typeface="Arial" pitchFamily="34" charset="0"/>
            </a:endParaRPr>
          </a:p>
          <a:p>
            <a:pPr marL="109537" indent="0">
              <a:buNone/>
            </a:pPr>
            <a:r>
              <a:rPr lang="es-ES" sz="1100" b="1" i="1" dirty="0">
                <a:latin typeface="Arial" pitchFamily="34" charset="0"/>
                <a:cs typeface="Arial" pitchFamily="34" charset="0"/>
              </a:rPr>
              <a:t>Punto S37 </a:t>
            </a:r>
            <a:r>
              <a:rPr lang="es-ES" sz="1100" dirty="0">
                <a:latin typeface="Arial" pitchFamily="34" charset="0"/>
                <a:cs typeface="Arial" pitchFamily="34" charset="0"/>
              </a:rPr>
              <a:t>de coordenadas 0506494E </a:t>
            </a:r>
            <a:r>
              <a:rPr lang="es-ES" sz="1100" b="1" dirty="0">
                <a:latin typeface="Arial" pitchFamily="34" charset="0"/>
                <a:cs typeface="Arial" pitchFamily="34" charset="0"/>
              </a:rPr>
              <a:t> </a:t>
            </a:r>
            <a:r>
              <a:rPr lang="es-ES" sz="1100" dirty="0">
                <a:latin typeface="Arial" pitchFamily="34" charset="0"/>
                <a:cs typeface="Arial" pitchFamily="34" charset="0"/>
              </a:rPr>
              <a:t>9463210N.</a:t>
            </a:r>
          </a:p>
          <a:p>
            <a:pPr marL="109537" indent="0" algn="just">
              <a:buNone/>
            </a:pPr>
            <a:endParaRPr lang="es-PE" sz="1600" b="1" dirty="0" smtClean="0">
              <a:latin typeface="Arial" panose="020B0604020202020204" pitchFamily="34" charset="0"/>
              <a:cs typeface="Arial" panose="020B0604020202020204" pitchFamily="34" charset="0"/>
            </a:endParaRPr>
          </a:p>
        </p:txBody>
      </p:sp>
      <p:sp>
        <p:nvSpPr>
          <p:cNvPr id="13314"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95536" y="980729"/>
            <a:ext cx="8435975" cy="4680520"/>
          </a:xfrm>
        </p:spPr>
        <p:txBody>
          <a:bodyPr>
            <a:normAutofit/>
          </a:bodyPr>
          <a:lstStyle/>
          <a:p>
            <a:pPr marL="0" indent="0" algn="just" eaLnBrk="1" fontAlgn="auto" hangingPunct="1">
              <a:lnSpc>
                <a:spcPct val="80000"/>
              </a:lnSpc>
              <a:spcAft>
                <a:spcPts val="0"/>
              </a:spcAft>
              <a:buFont typeface="Wingdings" pitchFamily="2" charset="2"/>
              <a:buNone/>
              <a:defRPr/>
            </a:pPr>
            <a:r>
              <a:rPr lang="es-ES" sz="500" b="1" dirty="0" smtClean="0">
                <a:latin typeface="Arial" panose="020B0604020202020204" pitchFamily="34" charset="0"/>
                <a:cs typeface="Arial" panose="020B0604020202020204" pitchFamily="34" charset="0"/>
              </a:rPr>
              <a:t>				</a:t>
            </a:r>
            <a:endParaRPr lang="es-ES" sz="2400" dirty="0" smtClean="0">
              <a:latin typeface="Arial" panose="020B0604020202020204" pitchFamily="34" charset="0"/>
              <a:cs typeface="Arial" panose="020B0604020202020204" pitchFamily="34" charset="0"/>
            </a:endParaRPr>
          </a:p>
          <a:p>
            <a:pPr marL="109537" indent="0">
              <a:buNone/>
            </a:pPr>
            <a:endParaRPr lang="es-PE" sz="1600" b="1" dirty="0" smtClean="0">
              <a:latin typeface="Arial" panose="020B0604020202020204" pitchFamily="34" charset="0"/>
              <a:cs typeface="Arial" panose="020B0604020202020204" pitchFamily="34" charset="0"/>
            </a:endParaRPr>
          </a:p>
          <a:p>
            <a:pPr marL="109537" indent="0" algn="just">
              <a:buNone/>
            </a:pPr>
            <a:r>
              <a:rPr lang="es-MX" sz="1800" dirty="0">
                <a:latin typeface="Arial" pitchFamily="34" charset="0"/>
                <a:cs typeface="Arial" pitchFamily="34" charset="0"/>
              </a:rPr>
              <a:t>Se ha efectuado el recorrido de los pozos 60X y 63X, donde se observó residuos de tuberías fuera de servicio y una línea de flujo con señal de corrosión.</a:t>
            </a:r>
            <a:endParaRPr lang="es-PE" sz="1800" b="1" dirty="0">
              <a:latin typeface="Arial" pitchFamily="34" charset="0"/>
              <a:cs typeface="Arial" pitchFamily="34" charset="0"/>
            </a:endParaRPr>
          </a:p>
          <a:p>
            <a:pPr marL="109537" indent="0" algn="just">
              <a:buNone/>
            </a:pPr>
            <a:r>
              <a:rPr lang="es-ES" sz="1800" dirty="0">
                <a:latin typeface="Arial" pitchFamily="34" charset="0"/>
                <a:cs typeface="Arial" pitchFamily="34" charset="0"/>
              </a:rPr>
              <a:t>Se ha observado que los pozos de la plataforma 32X, no cuenta con letrero de  identificación</a:t>
            </a:r>
            <a:r>
              <a:rPr lang="es-ES" sz="1800" dirty="0" smtClean="0">
                <a:latin typeface="Arial" pitchFamily="34" charset="0"/>
                <a:cs typeface="Arial" pitchFamily="34" charset="0"/>
              </a:rPr>
              <a:t>.</a:t>
            </a:r>
          </a:p>
          <a:p>
            <a:pPr marL="109537" indent="0" algn="just">
              <a:buNone/>
            </a:pPr>
            <a:r>
              <a:rPr lang="es-MX" sz="1800" dirty="0">
                <a:latin typeface="Arial" pitchFamily="34" charset="0"/>
                <a:cs typeface="Arial" pitchFamily="34" charset="0"/>
              </a:rPr>
              <a:t>A un costado de la plataforma 32X, se ha observado un tanque sumidero (poza API) con señales de haberse desbordado agua con crudo, también tubería sobre el suelo y un tanque antiguo al parecer fuera de uso. </a:t>
            </a:r>
            <a:endParaRPr lang="es-PE" sz="1800" b="1" dirty="0">
              <a:latin typeface="Arial" panose="020B0604020202020204" pitchFamily="34" charset="0"/>
              <a:cs typeface="Arial" panose="020B0604020202020204" pitchFamily="34" charset="0"/>
            </a:endParaRPr>
          </a:p>
          <a:p>
            <a:pPr marL="109537" indent="0" algn="just">
              <a:buNone/>
            </a:pPr>
            <a:r>
              <a:rPr lang="es-ES" sz="1800" dirty="0">
                <a:latin typeface="Arial" pitchFamily="34" charset="0"/>
                <a:cs typeface="Arial" pitchFamily="34" charset="0"/>
              </a:rPr>
              <a:t>A 40 metros al sur de la plataforma 32X, en el derecho de vía, a la altura del Km 1165 de la tubería de 10” (agua de producción),  se observó tuberías tapadas por la maleza y aparentemente tendidas sobre el suelo.</a:t>
            </a:r>
            <a:r>
              <a:rPr lang="es-MX" sz="1800" dirty="0">
                <a:latin typeface="Arial" pitchFamily="34" charset="0"/>
                <a:cs typeface="Arial" pitchFamily="34" charset="0"/>
              </a:rPr>
              <a:t> </a:t>
            </a:r>
            <a:endParaRPr lang="es-PE" sz="1800" b="1" dirty="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67544" y="1124744"/>
            <a:ext cx="8435975" cy="4320480"/>
          </a:xfrm>
        </p:spPr>
        <p:txBody>
          <a:bodyPr>
            <a:normAutofit/>
          </a:bodyPr>
          <a:lstStyle/>
          <a:p>
            <a:pPr marL="0" indent="0" algn="just" eaLnBrk="1" fontAlgn="auto" hangingPunct="1">
              <a:lnSpc>
                <a:spcPct val="80000"/>
              </a:lnSpc>
              <a:spcAft>
                <a:spcPts val="0"/>
              </a:spcAft>
              <a:buFont typeface="Wingdings" pitchFamily="2" charset="2"/>
              <a:buNone/>
              <a:defRPr/>
            </a:pPr>
            <a:r>
              <a:rPr lang="es-ES" sz="1600" b="1" dirty="0" smtClean="0">
                <a:latin typeface="Arial" panose="020B0604020202020204" pitchFamily="34" charset="0"/>
                <a:cs typeface="Arial" panose="020B0604020202020204" pitchFamily="34" charset="0"/>
              </a:rPr>
              <a:t>				</a:t>
            </a:r>
            <a:endParaRPr lang="es-ES" sz="1600" dirty="0" smtClean="0">
              <a:latin typeface="Arial" panose="020B0604020202020204" pitchFamily="34" charset="0"/>
              <a:cs typeface="Arial" panose="020B0604020202020204" pitchFamily="34" charset="0"/>
            </a:endParaRPr>
          </a:p>
          <a:p>
            <a:pPr marL="109537" indent="0" algn="just">
              <a:buNone/>
            </a:pPr>
            <a:r>
              <a:rPr lang="es-MX" sz="1800" b="1" dirty="0" smtClean="0">
                <a:latin typeface="Arial" panose="020B0604020202020204" pitchFamily="34" charset="0"/>
                <a:cs typeface="Arial" panose="020B0604020202020204" pitchFamily="34" charset="0"/>
              </a:rPr>
              <a:t>15.09.13</a:t>
            </a:r>
            <a:r>
              <a:rPr lang="es-MX" sz="1800" b="1" dirty="0">
                <a:latin typeface="Arial" panose="020B0604020202020204" pitchFamily="34" charset="0"/>
                <a:cs typeface="Arial" panose="020B0604020202020204" pitchFamily="34" charset="0"/>
              </a:rPr>
              <a:t> </a:t>
            </a:r>
            <a:r>
              <a:rPr lang="es-ES" sz="1800" dirty="0" smtClean="0">
                <a:latin typeface="Arial" pitchFamily="34" charset="0"/>
                <a:cs typeface="Arial" pitchFamily="34" charset="0"/>
              </a:rPr>
              <a:t>Continuó </a:t>
            </a:r>
            <a:r>
              <a:rPr lang="es-ES" sz="1800" dirty="0">
                <a:latin typeface="Arial" pitchFamily="34" charset="0"/>
                <a:cs typeface="Arial" pitchFamily="34" charset="0"/>
              </a:rPr>
              <a:t>el programa de recorrido de la plataforma 32X. Muestras obtenidas</a:t>
            </a:r>
            <a:r>
              <a:rPr lang="es-ES" sz="1800" dirty="0" smtClean="0">
                <a:latin typeface="Arial" pitchFamily="34" charset="0"/>
                <a:cs typeface="Arial" pitchFamily="34" charset="0"/>
              </a:rPr>
              <a:t>:</a:t>
            </a:r>
            <a:r>
              <a:rPr lang="es-MX" sz="1800" dirty="0" smtClean="0">
                <a:latin typeface="Arial" panose="020B0604020202020204" pitchFamily="34" charset="0"/>
                <a:cs typeface="Arial" panose="020B0604020202020204" pitchFamily="34" charset="0"/>
              </a:rPr>
              <a:t> </a:t>
            </a:r>
          </a:p>
          <a:p>
            <a:pPr marL="109537" indent="0">
              <a:buNone/>
            </a:pPr>
            <a:r>
              <a:rPr lang="es-MX" sz="1200" b="1" i="1" dirty="0">
                <a:latin typeface="Arial" pitchFamily="34" charset="0"/>
                <a:cs typeface="Arial" pitchFamily="34" charset="0"/>
              </a:rPr>
              <a:t>Punto S38 </a:t>
            </a:r>
            <a:r>
              <a:rPr lang="es-MX" sz="1200" dirty="0">
                <a:latin typeface="Arial" pitchFamily="34" charset="0"/>
                <a:cs typeface="Arial" pitchFamily="34" charset="0"/>
              </a:rPr>
              <a:t>de coordenadas 0506392E 9460259N.</a:t>
            </a:r>
            <a:endParaRPr lang="es-PE" sz="1200" b="1" dirty="0">
              <a:latin typeface="Arial" pitchFamily="34" charset="0"/>
              <a:cs typeface="Arial" pitchFamily="34" charset="0"/>
            </a:endParaRPr>
          </a:p>
          <a:p>
            <a:pPr marL="109537" indent="0">
              <a:buNone/>
            </a:pPr>
            <a:r>
              <a:rPr lang="es-ES" sz="1200" b="1" i="1" dirty="0">
                <a:latin typeface="Arial" pitchFamily="34" charset="0"/>
                <a:cs typeface="Arial" pitchFamily="34" charset="0"/>
              </a:rPr>
              <a:t>Punto S39 </a:t>
            </a:r>
            <a:r>
              <a:rPr lang="es-ES" sz="1200" dirty="0">
                <a:latin typeface="Arial" pitchFamily="34" charset="0"/>
                <a:cs typeface="Arial" pitchFamily="34" charset="0"/>
              </a:rPr>
              <a:t>de coordenadas 0506349E  </a:t>
            </a:r>
            <a:r>
              <a:rPr lang="es-ES" sz="1200" dirty="0" smtClean="0">
                <a:latin typeface="Arial" pitchFamily="34" charset="0"/>
                <a:cs typeface="Arial" pitchFamily="34" charset="0"/>
              </a:rPr>
              <a:t>9460279N</a:t>
            </a:r>
          </a:p>
          <a:p>
            <a:pPr marL="109537" indent="0">
              <a:buNone/>
            </a:pPr>
            <a:r>
              <a:rPr lang="es-MX" sz="1200" b="1" i="1" dirty="0">
                <a:latin typeface="Arial" pitchFamily="34" charset="0"/>
                <a:cs typeface="Arial" pitchFamily="34" charset="0"/>
              </a:rPr>
              <a:t>Punto S40 </a:t>
            </a:r>
            <a:r>
              <a:rPr lang="es-MX" sz="1200" dirty="0">
                <a:latin typeface="Arial" pitchFamily="34" charset="0"/>
                <a:cs typeface="Arial" pitchFamily="34" charset="0"/>
              </a:rPr>
              <a:t>de coordenadas 0506286E </a:t>
            </a:r>
            <a:r>
              <a:rPr lang="es-MX" sz="1200" dirty="0" smtClean="0">
                <a:latin typeface="Arial" pitchFamily="34" charset="0"/>
                <a:cs typeface="Arial" pitchFamily="34" charset="0"/>
              </a:rPr>
              <a:t> 9460349N</a:t>
            </a:r>
            <a:r>
              <a:rPr lang="es-MX" sz="1200" dirty="0">
                <a:latin typeface="Arial" pitchFamily="34" charset="0"/>
                <a:cs typeface="Arial" pitchFamily="34" charset="0"/>
              </a:rPr>
              <a:t>.</a:t>
            </a:r>
            <a:endParaRPr lang="es-PE" sz="1200" b="1" dirty="0">
              <a:latin typeface="Arial" pitchFamily="34" charset="0"/>
              <a:cs typeface="Arial" pitchFamily="34" charset="0"/>
            </a:endParaRPr>
          </a:p>
          <a:p>
            <a:pPr marL="109537" indent="0">
              <a:buNone/>
            </a:pPr>
            <a:r>
              <a:rPr lang="es-MX" sz="1200" b="1" i="1" dirty="0">
                <a:latin typeface="Arial" pitchFamily="34" charset="0"/>
                <a:cs typeface="Arial" pitchFamily="34" charset="0"/>
              </a:rPr>
              <a:t>Punto S41 </a:t>
            </a:r>
            <a:r>
              <a:rPr lang="es-MX" sz="1200" dirty="0">
                <a:latin typeface="Arial" pitchFamily="34" charset="0"/>
                <a:cs typeface="Arial" pitchFamily="34" charset="0"/>
              </a:rPr>
              <a:t>de coordenadas 0506118E  9460484N</a:t>
            </a:r>
            <a:endParaRPr lang="es-PE" sz="1200" b="1" dirty="0">
              <a:latin typeface="Arial" pitchFamily="34" charset="0"/>
              <a:cs typeface="Arial" pitchFamily="34" charset="0"/>
            </a:endParaRPr>
          </a:p>
          <a:p>
            <a:pPr marL="109537" indent="0">
              <a:buNone/>
            </a:pPr>
            <a:r>
              <a:rPr lang="es-MX" sz="1200" b="1" i="1" dirty="0">
                <a:latin typeface="Arial" pitchFamily="34" charset="0"/>
                <a:cs typeface="Arial" pitchFamily="34" charset="0"/>
              </a:rPr>
              <a:t>Punto S42 </a:t>
            </a:r>
            <a:r>
              <a:rPr lang="es-MX" sz="1200" dirty="0">
                <a:latin typeface="Arial" pitchFamily="34" charset="0"/>
                <a:cs typeface="Arial" pitchFamily="34" charset="0"/>
              </a:rPr>
              <a:t>de coordenadas 0506098E  9460464N</a:t>
            </a:r>
            <a:endParaRPr lang="es-PE" sz="1200" b="1" dirty="0">
              <a:latin typeface="Arial" pitchFamily="34" charset="0"/>
              <a:cs typeface="Arial" pitchFamily="34" charset="0"/>
            </a:endParaRPr>
          </a:p>
          <a:p>
            <a:pPr marL="109537" indent="0">
              <a:buNone/>
            </a:pPr>
            <a:r>
              <a:rPr lang="es-MX" sz="1200" b="1" i="1" dirty="0">
                <a:latin typeface="Arial" pitchFamily="34" charset="0"/>
                <a:cs typeface="Arial" pitchFamily="34" charset="0"/>
              </a:rPr>
              <a:t>Punto S43 </a:t>
            </a:r>
            <a:r>
              <a:rPr lang="es-MX" sz="1200" dirty="0">
                <a:latin typeface="Arial" pitchFamily="34" charset="0"/>
                <a:cs typeface="Arial" pitchFamily="34" charset="0"/>
              </a:rPr>
              <a:t>de coordenadas 0505981E  9460677N</a:t>
            </a:r>
            <a:endParaRPr lang="es-PE" sz="1200" b="1" dirty="0">
              <a:latin typeface="Arial" pitchFamily="34" charset="0"/>
              <a:cs typeface="Arial" pitchFamily="34" charset="0"/>
            </a:endParaRPr>
          </a:p>
          <a:p>
            <a:pPr marL="109537" indent="0">
              <a:buNone/>
            </a:pPr>
            <a:r>
              <a:rPr lang="es-MX" sz="1200" b="1" i="1" dirty="0">
                <a:latin typeface="Arial" pitchFamily="34" charset="0"/>
                <a:cs typeface="Arial" pitchFamily="34" charset="0"/>
              </a:rPr>
              <a:t>Punto S44 </a:t>
            </a:r>
            <a:r>
              <a:rPr lang="es-MX" sz="1200" dirty="0">
                <a:latin typeface="Arial" pitchFamily="34" charset="0"/>
                <a:cs typeface="Arial" pitchFamily="34" charset="0"/>
              </a:rPr>
              <a:t>de coordenadas 0505843E  9460823N</a:t>
            </a:r>
            <a:endParaRPr lang="es-PE" sz="1200" b="1" dirty="0">
              <a:latin typeface="Arial" pitchFamily="34" charset="0"/>
              <a:cs typeface="Arial" pitchFamily="34" charset="0"/>
            </a:endParaRPr>
          </a:p>
          <a:p>
            <a:pPr marL="109537" indent="0">
              <a:buNone/>
            </a:pPr>
            <a:r>
              <a:rPr lang="es-MX" sz="1200" b="1" i="1" dirty="0">
                <a:latin typeface="Arial" pitchFamily="34" charset="0"/>
                <a:cs typeface="Arial" pitchFamily="34" charset="0"/>
              </a:rPr>
              <a:t>Punto S45 </a:t>
            </a:r>
            <a:r>
              <a:rPr lang="es-MX" sz="1200" dirty="0">
                <a:latin typeface="Arial" pitchFamily="34" charset="0"/>
                <a:cs typeface="Arial" pitchFamily="34" charset="0"/>
              </a:rPr>
              <a:t>de coordenadas 0505824E  9460773N</a:t>
            </a:r>
            <a:endParaRPr lang="es-PE" sz="1200" b="1" dirty="0">
              <a:latin typeface="Arial" pitchFamily="34" charset="0"/>
              <a:cs typeface="Arial" pitchFamily="34" charset="0"/>
            </a:endParaRPr>
          </a:p>
          <a:p>
            <a:pPr marL="109537" indent="0">
              <a:buNone/>
            </a:pPr>
            <a:r>
              <a:rPr lang="es-MX" sz="1200" b="1" i="1" dirty="0">
                <a:latin typeface="Arial" pitchFamily="34" charset="0"/>
                <a:cs typeface="Arial" pitchFamily="34" charset="0"/>
              </a:rPr>
              <a:t>Punto S46 </a:t>
            </a:r>
            <a:r>
              <a:rPr lang="es-MX" sz="1200" dirty="0">
                <a:latin typeface="Arial" pitchFamily="34" charset="0"/>
                <a:cs typeface="Arial" pitchFamily="34" charset="0"/>
              </a:rPr>
              <a:t>de coordenadas 0505956E  9460894N</a:t>
            </a:r>
            <a:endParaRPr lang="es-PE" sz="1200" b="1" dirty="0">
              <a:latin typeface="Arial" pitchFamily="34" charset="0"/>
              <a:cs typeface="Arial" pitchFamily="34" charset="0"/>
            </a:endParaRPr>
          </a:p>
          <a:p>
            <a:pPr marL="109537" indent="0">
              <a:buNone/>
            </a:pPr>
            <a:r>
              <a:rPr lang="es-MX" sz="1200" b="1" i="1" dirty="0">
                <a:latin typeface="Arial" pitchFamily="34" charset="0"/>
                <a:cs typeface="Arial" pitchFamily="34" charset="0"/>
              </a:rPr>
              <a:t>Punto S47 </a:t>
            </a:r>
            <a:r>
              <a:rPr lang="es-MX" sz="1200" dirty="0">
                <a:latin typeface="Arial" pitchFamily="34" charset="0"/>
                <a:cs typeface="Arial" pitchFamily="34" charset="0"/>
              </a:rPr>
              <a:t>de coordenadas 0505961E  9460902N</a:t>
            </a:r>
            <a:endParaRPr lang="es-PE" sz="1200" b="1" dirty="0">
              <a:latin typeface="Arial" pitchFamily="34" charset="0"/>
              <a:cs typeface="Arial" pitchFamily="34" charset="0"/>
            </a:endParaRPr>
          </a:p>
          <a:p>
            <a:pPr marL="109537" indent="0">
              <a:buNone/>
            </a:pPr>
            <a:r>
              <a:rPr lang="es-MX" sz="1200" b="1" i="1" dirty="0">
                <a:latin typeface="Arial" pitchFamily="34" charset="0"/>
                <a:cs typeface="Arial" pitchFamily="34" charset="0"/>
              </a:rPr>
              <a:t>Punto S48 </a:t>
            </a:r>
            <a:r>
              <a:rPr lang="es-MX" sz="1200" dirty="0">
                <a:latin typeface="Arial" pitchFamily="34" charset="0"/>
                <a:cs typeface="Arial" pitchFamily="34" charset="0"/>
              </a:rPr>
              <a:t>de coordenadas 0505768E  9460893N.</a:t>
            </a:r>
            <a:endParaRPr lang="es-PE" sz="1200" b="1" dirty="0">
              <a:latin typeface="Arial" pitchFamily="34" charset="0"/>
              <a:cs typeface="Arial" pitchFamily="34" charset="0"/>
            </a:endParaRPr>
          </a:p>
          <a:p>
            <a:pPr marL="109537" indent="0">
              <a:buNone/>
            </a:pPr>
            <a:r>
              <a:rPr lang="es-MX" sz="1200" b="1" i="1" dirty="0">
                <a:latin typeface="Arial" pitchFamily="34" charset="0"/>
                <a:cs typeface="Arial" pitchFamily="34" charset="0"/>
              </a:rPr>
              <a:t>Punto S49 </a:t>
            </a:r>
            <a:r>
              <a:rPr lang="es-MX" sz="1200" dirty="0">
                <a:latin typeface="Arial" pitchFamily="34" charset="0"/>
                <a:cs typeface="Arial" pitchFamily="34" charset="0"/>
              </a:rPr>
              <a:t>de coordenadas 0505687E  9460985N. </a:t>
            </a:r>
            <a:endParaRPr lang="es-PE" sz="1200" b="1" dirty="0">
              <a:latin typeface="Arial" pitchFamily="34" charset="0"/>
              <a:cs typeface="Arial" pitchFamily="34" charset="0"/>
            </a:endParaRPr>
          </a:p>
          <a:p>
            <a:pPr marL="109537" indent="0">
              <a:buNone/>
            </a:pPr>
            <a:r>
              <a:rPr lang="es-MX" sz="1200" b="1" i="1" dirty="0">
                <a:latin typeface="Arial" pitchFamily="34" charset="0"/>
                <a:cs typeface="Arial" pitchFamily="34" charset="0"/>
              </a:rPr>
              <a:t>Punto S50 </a:t>
            </a:r>
            <a:r>
              <a:rPr lang="es-MX" sz="1200" dirty="0">
                <a:latin typeface="Arial" pitchFamily="34" charset="0"/>
                <a:cs typeface="Arial" pitchFamily="34" charset="0"/>
              </a:rPr>
              <a:t>de coordenadas 0505646E  9461051N. </a:t>
            </a:r>
            <a:endParaRPr lang="es-PE" sz="1200" b="1" dirty="0">
              <a:latin typeface="Arial" pitchFamily="34" charset="0"/>
              <a:cs typeface="Arial" pitchFamily="34" charset="0"/>
            </a:endParaRPr>
          </a:p>
          <a:p>
            <a:pPr marL="109537" indent="0">
              <a:buNone/>
            </a:pPr>
            <a:r>
              <a:rPr lang="es-ES" sz="1200" b="1" i="1" dirty="0">
                <a:latin typeface="Arial" pitchFamily="34" charset="0"/>
                <a:cs typeface="Arial" pitchFamily="34" charset="0"/>
              </a:rPr>
              <a:t>Punto S51 </a:t>
            </a:r>
            <a:r>
              <a:rPr lang="es-ES" sz="1200" dirty="0">
                <a:latin typeface="Arial" pitchFamily="34" charset="0"/>
                <a:cs typeface="Arial" pitchFamily="34" charset="0"/>
              </a:rPr>
              <a:t>de coordenadas 0505621E </a:t>
            </a:r>
            <a:r>
              <a:rPr lang="es-ES" sz="1200" dirty="0" smtClean="0">
                <a:latin typeface="Arial" pitchFamily="34" charset="0"/>
                <a:cs typeface="Arial" pitchFamily="34" charset="0"/>
              </a:rPr>
              <a:t> 9460993N</a:t>
            </a:r>
            <a:r>
              <a:rPr lang="es-MX" sz="1200" dirty="0" smtClean="0">
                <a:latin typeface="Arial" panose="020B0604020202020204" pitchFamily="34" charset="0"/>
                <a:cs typeface="Arial" panose="020B0604020202020204" pitchFamily="34" charset="0"/>
              </a:rPr>
              <a:t>. </a:t>
            </a:r>
          </a:p>
          <a:p>
            <a:pPr marL="109537" indent="0" algn="just">
              <a:buNone/>
            </a:pPr>
            <a:endParaRPr lang="es-MX" sz="1600" b="1" dirty="0">
              <a:latin typeface="Arial" panose="020B0604020202020204" pitchFamily="34" charset="0"/>
              <a:cs typeface="Arial" panose="020B0604020202020204" pitchFamily="34" charset="0"/>
            </a:endParaRPr>
          </a:p>
          <a:p>
            <a:pPr marL="109537" indent="0" algn="just">
              <a:buNone/>
            </a:pPr>
            <a:endParaRPr lang="es-PE" sz="1600" b="1" dirty="0" smtClean="0">
              <a:latin typeface="Arial" panose="020B0604020202020204" pitchFamily="34" charset="0"/>
              <a:cs typeface="Arial" panose="020B0604020202020204" pitchFamily="34" charset="0"/>
            </a:endParaRPr>
          </a:p>
        </p:txBody>
      </p:sp>
      <p:sp>
        <p:nvSpPr>
          <p:cNvPr id="14338" name="Rectangle 2"/>
          <p:cNvSpPr>
            <a:spLocks noGrp="1" noChangeArrowheads="1"/>
          </p:cNvSpPr>
          <p:nvPr>
            <p:ph type="title"/>
          </p:nvPr>
        </p:nvSpPr>
        <p:spPr>
          <a:xfrm>
            <a:off x="457200" y="277813"/>
            <a:ext cx="8229600" cy="619125"/>
          </a:xfrm>
        </p:spPr>
        <p:txBody>
          <a:bodyPr>
            <a:noAutofit/>
          </a:bodyPr>
          <a:lstStyle/>
          <a:p>
            <a:pPr algn="ctr" eaLnBrk="1" fontAlgn="auto" hangingPunct="1">
              <a:spcAft>
                <a:spcPts val="0"/>
              </a:spcAft>
              <a:defRPr/>
            </a:pPr>
            <a:r>
              <a:rPr lang="es-ES" sz="2400" dirty="0" smtClean="0">
                <a:solidFill>
                  <a:schemeClr val="accent1">
                    <a:tint val="83000"/>
                    <a:satMod val="150000"/>
                  </a:schemeClr>
                </a:solidFill>
                <a:latin typeface="Comic Sans MS" pitchFamily="66" charset="0"/>
              </a:rPr>
              <a:t>INFORME DE VISITA DE SUPERVISIÓN A LA CUENCA DEL MARAÑON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7743</TotalTime>
  <Words>589</Words>
  <Application>Microsoft Office PowerPoint</Application>
  <PresentationFormat>Presentación en pantalla (4:3)</PresentationFormat>
  <Paragraphs>195</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Concurrencia</vt:lpstr>
      <vt:lpstr>VISITA DE SUPERVISIÓN A LA CUENCA DEL MARAÑON GRUPO DE TRABAJO AMBIENTAL COMISIÓN MULTISECTORIAL INFORME Nº 238918-2014-GFHL-UPPD </vt:lpstr>
      <vt:lpstr>INFORME DE VISITA DE SUPERVISIÓN A LA CUENCA DEL MARAÑON</vt:lpstr>
      <vt:lpstr>Presentación de PowerPoint</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lpstr>INFORME DE VISITA DE SUPERVISIÓN A LA CUENCA DEL MARAÑON</vt:lpstr>
    </vt:vector>
  </TitlesOfParts>
  <Company>OSINERG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jdelgado</dc:creator>
  <cp:lastModifiedBy>Luffi</cp:lastModifiedBy>
  <cp:revision>678</cp:revision>
  <dcterms:created xsi:type="dcterms:W3CDTF">2007-06-12T00:53:16Z</dcterms:created>
  <dcterms:modified xsi:type="dcterms:W3CDTF">2014-01-22T15:03:17Z</dcterms:modified>
</cp:coreProperties>
</file>