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323" r:id="rId3"/>
    <p:sldId id="328" r:id="rId4"/>
    <p:sldId id="329" r:id="rId5"/>
    <p:sldId id="330" r:id="rId6"/>
    <p:sldId id="332" r:id="rId7"/>
    <p:sldId id="339" r:id="rId8"/>
    <p:sldId id="344" r:id="rId9"/>
    <p:sldId id="345" r:id="rId10"/>
    <p:sldId id="346" r:id="rId1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>
      <p:cViewPr varScale="1">
        <p:scale>
          <a:sx n="65" d="100"/>
          <a:sy n="65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875634-912E-425F-B889-56A8EAD6D3B2}" type="datetime1">
              <a:rPr lang="es-ES_tradnl"/>
              <a:pPr/>
              <a:t>23/01/2014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_tradnl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99BD99-C57E-4DAA-9168-56D339C86EEB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91228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324975" cy="68929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ctrTitle"/>
          </p:nvPr>
        </p:nvSpPr>
        <p:spPr bwMode="auto">
          <a:xfrm>
            <a:off x="762000" y="2492896"/>
            <a:ext cx="7772400" cy="14700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dirty="0" smtClean="0"/>
              <a:t>Reserva Nacional</a:t>
            </a:r>
            <a:br>
              <a:rPr lang="es-ES_tradnl" dirty="0" smtClean="0"/>
            </a:br>
            <a:r>
              <a:rPr lang="es-ES_tradnl" dirty="0" smtClean="0"/>
              <a:t>Pacaya Samiria</a:t>
            </a:r>
            <a:endParaRPr lang="es-ES_tradnl" sz="3600" dirty="0" smtClean="0"/>
          </a:p>
        </p:txBody>
      </p:sp>
      <p:sp>
        <p:nvSpPr>
          <p:cNvPr id="14339" name="Subtítulo 2"/>
          <p:cNvSpPr>
            <a:spLocks noGrp="1"/>
          </p:cNvSpPr>
          <p:nvPr>
            <p:ph type="subTitle" idx="1"/>
          </p:nvPr>
        </p:nvSpPr>
        <p:spPr bwMode="auto">
          <a:xfrm>
            <a:off x="1447800" y="3962400"/>
            <a:ext cx="6400800" cy="1752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sz="2000" dirty="0" smtClean="0">
              <a:solidFill>
                <a:srgbClr val="333333"/>
              </a:solidFill>
            </a:endParaRPr>
          </a:p>
          <a:p>
            <a:pPr eaLnBrk="1" hangingPunct="1"/>
            <a:endParaRPr lang="es-ES_tradnl" sz="2000" dirty="0" smtClean="0">
              <a:solidFill>
                <a:srgbClr val="333333"/>
              </a:solidFill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 bwMode="auto">
          <a:xfrm>
            <a:off x="1447800" y="2667000"/>
            <a:ext cx="6400800" cy="3048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_tradnl" sz="2400" kern="0" dirty="0" smtClean="0">
              <a:latin typeface="+mn-lt"/>
              <a:cs typeface="ＭＳ Ｐゴシック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800" b="0" i="0" u="none" strike="noStrike" kern="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Lima, 16 de enero 2014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795772" y="953206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/>
                </a:solidFill>
              </a:rPr>
              <a:t>SERVICIO NACIONAL DE ÁREAS NATURALES PROTEGIDAS POR EL ESTADO</a:t>
            </a:r>
            <a:endParaRPr lang="es-ES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1 Título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/>
          <a:lstStyle/>
          <a:p>
            <a:pPr eaLnBrk="1" hangingPunct="1"/>
            <a:r>
              <a:rPr lang="es-MX" b="1" dirty="0" smtClean="0">
                <a:latin typeface="Calibri" charset="0"/>
              </a:rPr>
              <a:t>Muchas Gracias…!</a:t>
            </a:r>
            <a:endParaRPr lang="es-MX" b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74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Logo fpcn mío2 copi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2475" y="5257800"/>
            <a:ext cx="65246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8686800" y="14478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228600" y="6400800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9" name="Picture 4" descr="Mapa Perú y RNP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3573463"/>
            <a:ext cx="2236787" cy="3024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0" name="AutoShape 5"/>
          <p:cNvSpPr>
            <a:spLocks noChangeArrowheads="1"/>
          </p:cNvSpPr>
          <p:nvPr/>
        </p:nvSpPr>
        <p:spPr bwMode="auto">
          <a:xfrm rot="-4039140">
            <a:off x="6695768" y="3560639"/>
            <a:ext cx="431800" cy="1532913"/>
          </a:xfrm>
          <a:prstGeom prst="upArrow">
            <a:avLst>
              <a:gd name="adj1" fmla="val 50000"/>
              <a:gd name="adj2" fmla="val 13336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5371" name="Rectangle 1"/>
          <p:cNvSpPr>
            <a:spLocks noChangeArrowheads="1"/>
          </p:cNvSpPr>
          <p:nvPr/>
        </p:nvSpPr>
        <p:spPr bwMode="auto">
          <a:xfrm>
            <a:off x="6659563" y="273050"/>
            <a:ext cx="2233612" cy="29400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>
              <a:lnSpc>
                <a:spcPct val="120000"/>
              </a:lnSpc>
            </a:pPr>
            <a:r>
              <a:rPr lang="es-ES" sz="1200" dirty="0">
                <a:solidFill>
                  <a:schemeClr val="bg1"/>
                </a:solidFill>
                <a:latin typeface="Meiryo" charset="0"/>
                <a:cs typeface="Times New Roman" charset="0"/>
              </a:rPr>
              <a:t>Creada el </a:t>
            </a:r>
            <a:r>
              <a:rPr lang="es-ES" sz="1200" dirty="0" smtClean="0">
                <a:solidFill>
                  <a:schemeClr val="bg1"/>
                </a:solidFill>
                <a:latin typeface="Meiryo" charset="0"/>
                <a:cs typeface="Times New Roman" charset="0"/>
              </a:rPr>
              <a:t>25 </a:t>
            </a:r>
            <a:r>
              <a:rPr lang="es-ES" sz="1200" dirty="0">
                <a:solidFill>
                  <a:schemeClr val="bg1"/>
                </a:solidFill>
                <a:latin typeface="Meiryo" charset="0"/>
                <a:cs typeface="Times New Roman" charset="0"/>
              </a:rPr>
              <a:t>de febrero de </a:t>
            </a:r>
            <a:r>
              <a:rPr lang="es-ES" sz="1200" dirty="0" smtClean="0">
                <a:solidFill>
                  <a:schemeClr val="bg1"/>
                </a:solidFill>
                <a:latin typeface="Meiryo" charset="0"/>
                <a:cs typeface="Times New Roman" charset="0"/>
              </a:rPr>
              <a:t>1972</a:t>
            </a:r>
            <a:r>
              <a:rPr lang="es-ES" sz="1200" dirty="0">
                <a:solidFill>
                  <a:schemeClr val="bg1"/>
                </a:solidFill>
                <a:latin typeface="Meiryo" charset="0"/>
                <a:cs typeface="Times New Roman" charset="0"/>
              </a:rPr>
              <a:t>, mediante Decreto Supremo Nº </a:t>
            </a:r>
            <a:r>
              <a:rPr lang="es-ES" sz="1200" dirty="0" smtClean="0">
                <a:solidFill>
                  <a:schemeClr val="bg1"/>
                </a:solidFill>
                <a:latin typeface="Meiryo" charset="0"/>
                <a:cs typeface="Times New Roman" charset="0"/>
              </a:rPr>
              <a:t>006-72-PE, </a:t>
            </a:r>
            <a:r>
              <a:rPr lang="es-ES" sz="1200" dirty="0">
                <a:solidFill>
                  <a:schemeClr val="bg1"/>
                </a:solidFill>
                <a:latin typeface="Meiryo" charset="0"/>
                <a:cs typeface="Times New Roman" charset="0"/>
              </a:rPr>
              <a:t>se encuentra en la Provincia Biogeográfica de la Amazonía Tropical (CDC 1991), en la </a:t>
            </a:r>
            <a:r>
              <a:rPr lang="es-ES" sz="1200" dirty="0" err="1">
                <a:solidFill>
                  <a:schemeClr val="bg1"/>
                </a:solidFill>
                <a:latin typeface="Meiryo" charset="0"/>
                <a:cs typeface="Times New Roman" charset="0"/>
              </a:rPr>
              <a:t>Ecorregión</a:t>
            </a:r>
            <a:r>
              <a:rPr lang="es-ES" sz="1200" dirty="0">
                <a:solidFill>
                  <a:schemeClr val="bg1"/>
                </a:solidFill>
                <a:latin typeface="Meiryo" charset="0"/>
                <a:cs typeface="Times New Roman" charset="0"/>
              </a:rPr>
              <a:t> del río Amazonas y Bosques Inundables (WWF 2006) y en la zona de vida del Bosque húmedo Tropical según el Mapa Ecológico del Perú (ONERN 1976). </a:t>
            </a:r>
          </a:p>
        </p:txBody>
      </p:sp>
      <p:pic>
        <p:nvPicPr>
          <p:cNvPr id="56322" name="Picture 2" descr="C:\Users\Usuario1\Documents\Herman compu 03\USB Flash Driver II\Nueva carpeta\Mapa RNPS_apeco - copi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4703"/>
            <a:ext cx="6300192" cy="456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74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4624"/>
            <a:ext cx="8458200" cy="1143000"/>
          </a:xfrm>
        </p:spPr>
        <p:txBody>
          <a:bodyPr/>
          <a:lstStyle/>
          <a:p>
            <a:r>
              <a:rPr lang="en-US" sz="2800" b="1" dirty="0" smtClean="0"/>
              <a:t>Participación del SERNANP</a:t>
            </a:r>
            <a:endParaRPr lang="en-US" sz="2800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29600" cy="4824536"/>
          </a:xfrm>
        </p:spPr>
        <p:txBody>
          <a:bodyPr/>
          <a:lstStyle/>
          <a:p>
            <a:pPr lvl="0" algn="just"/>
            <a:r>
              <a:rPr lang="es-ES" sz="1900" dirty="0">
                <a:solidFill>
                  <a:schemeClr val="tx2"/>
                </a:solidFill>
              </a:rPr>
              <a:t>El 19 de Junio, se participó en una reunión de coordinación con el OEFA, ANA-ALA Loreto, ACODECOSPAT, MINAM, </a:t>
            </a:r>
            <a:r>
              <a:rPr lang="es-ES" sz="1900" dirty="0" smtClean="0">
                <a:solidFill>
                  <a:schemeClr val="tx2"/>
                </a:solidFill>
              </a:rPr>
              <a:t>DIGESA.</a:t>
            </a:r>
          </a:p>
          <a:p>
            <a:pPr marL="0" lvl="0" indent="0" algn="just">
              <a:buNone/>
            </a:pPr>
            <a:endParaRPr lang="es-ES" sz="1900" dirty="0">
              <a:solidFill>
                <a:schemeClr val="tx2"/>
              </a:solidFill>
            </a:endParaRPr>
          </a:p>
          <a:p>
            <a:pPr lvl="0" algn="just"/>
            <a:r>
              <a:rPr lang="es-ES" sz="1900" dirty="0">
                <a:solidFill>
                  <a:schemeClr val="tx2"/>
                </a:solidFill>
              </a:rPr>
              <a:t>El 20 de Julio del 2013 se realiza el primer ingreso </a:t>
            </a:r>
            <a:r>
              <a:rPr lang="es-ES" sz="1900" dirty="0" smtClean="0">
                <a:solidFill>
                  <a:schemeClr val="tx2"/>
                </a:solidFill>
              </a:rPr>
              <a:t>de la comisión multisectorial al </a:t>
            </a:r>
            <a:r>
              <a:rPr lang="es-ES" sz="1900" dirty="0">
                <a:solidFill>
                  <a:schemeClr val="tx2"/>
                </a:solidFill>
              </a:rPr>
              <a:t>Lote 8 sector Yanayacu, Batería </a:t>
            </a:r>
            <a:r>
              <a:rPr lang="es-ES" sz="1900" dirty="0" smtClean="0">
                <a:solidFill>
                  <a:schemeClr val="tx2"/>
                </a:solidFill>
              </a:rPr>
              <a:t>3.</a:t>
            </a:r>
          </a:p>
          <a:p>
            <a:pPr marL="0" lvl="0" indent="0" algn="just">
              <a:buNone/>
            </a:pPr>
            <a:endParaRPr lang="es-ES" sz="1900" dirty="0" smtClean="0">
              <a:solidFill>
                <a:schemeClr val="tx2"/>
              </a:solidFill>
            </a:endParaRPr>
          </a:p>
          <a:p>
            <a:pPr lvl="0" algn="just"/>
            <a:r>
              <a:rPr lang="es-ES" sz="1900" dirty="0" smtClean="0">
                <a:solidFill>
                  <a:schemeClr val="tx2"/>
                </a:solidFill>
              </a:rPr>
              <a:t>El </a:t>
            </a:r>
            <a:r>
              <a:rPr lang="es-ES" sz="1900" dirty="0">
                <a:solidFill>
                  <a:schemeClr val="tx2"/>
                </a:solidFill>
              </a:rPr>
              <a:t>12 de Setiembre </a:t>
            </a:r>
            <a:r>
              <a:rPr lang="es-ES" sz="1900" dirty="0" smtClean="0">
                <a:solidFill>
                  <a:schemeClr val="tx2"/>
                </a:solidFill>
              </a:rPr>
              <a:t>OEFA, ANA, DIGESA, MINAM, con participación del SERNANP y ACODECOSPAT, </a:t>
            </a:r>
            <a:r>
              <a:rPr lang="es-ES" sz="1900" dirty="0">
                <a:solidFill>
                  <a:schemeClr val="tx2"/>
                </a:solidFill>
              </a:rPr>
              <a:t>realiza un monitoreo ambiental en la zona de influencia directa e indirecta a esta parte del lote </a:t>
            </a:r>
            <a:r>
              <a:rPr lang="es-ES" sz="1900" dirty="0" smtClean="0">
                <a:solidFill>
                  <a:schemeClr val="tx2"/>
                </a:solidFill>
              </a:rPr>
              <a:t>8x.</a:t>
            </a:r>
          </a:p>
          <a:p>
            <a:pPr marL="0" lvl="0" indent="0" algn="just">
              <a:buNone/>
            </a:pPr>
            <a:endParaRPr lang="es-ES" sz="1900" dirty="0" smtClean="0">
              <a:solidFill>
                <a:schemeClr val="tx2"/>
              </a:solidFill>
            </a:endParaRPr>
          </a:p>
          <a:p>
            <a:pPr lvl="0" algn="just"/>
            <a:r>
              <a:rPr lang="es-ES" sz="1900" dirty="0">
                <a:solidFill>
                  <a:schemeClr val="tx2"/>
                </a:solidFill>
              </a:rPr>
              <a:t>El 04 de Diciembre a raíz de un operativo de control y vigilancia, se realiza </a:t>
            </a:r>
            <a:r>
              <a:rPr lang="es-ES" sz="1900" dirty="0" smtClean="0">
                <a:solidFill>
                  <a:schemeClr val="tx2"/>
                </a:solidFill>
              </a:rPr>
              <a:t>un </a:t>
            </a:r>
            <a:r>
              <a:rPr lang="es-ES" sz="1900" dirty="0">
                <a:solidFill>
                  <a:schemeClr val="tx2"/>
                </a:solidFill>
              </a:rPr>
              <a:t>ingreso inopinado al Lote 8X. por el derecho de </a:t>
            </a:r>
            <a:r>
              <a:rPr lang="es-ES" sz="1900" dirty="0" smtClean="0">
                <a:solidFill>
                  <a:schemeClr val="tx2"/>
                </a:solidFill>
              </a:rPr>
              <a:t>vía.</a:t>
            </a:r>
          </a:p>
          <a:p>
            <a:pPr marL="0" lvl="0" indent="0" algn="just">
              <a:buNone/>
            </a:pPr>
            <a:endParaRPr lang="es-ES" sz="1900" dirty="0" smtClean="0">
              <a:solidFill>
                <a:schemeClr val="tx2"/>
              </a:solidFill>
            </a:endParaRPr>
          </a:p>
          <a:p>
            <a:pPr lvl="0" algn="just"/>
            <a:r>
              <a:rPr lang="es-ES" sz="1900" dirty="0">
                <a:solidFill>
                  <a:schemeClr val="tx2"/>
                </a:solidFill>
              </a:rPr>
              <a:t>El 20 de Diciembre del 2013 se realiza un nuevo ingreso al Lote 8x en coordinación con la OEFA y la empresa Plus </a:t>
            </a:r>
            <a:r>
              <a:rPr lang="es-ES" sz="1900" dirty="0" smtClean="0">
                <a:solidFill>
                  <a:schemeClr val="tx2"/>
                </a:solidFill>
              </a:rPr>
              <a:t>Petrol.</a:t>
            </a:r>
            <a:endParaRPr lang="en-US" sz="1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6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/>
          <a:lstStyle/>
          <a:p>
            <a:r>
              <a:rPr lang="es-ES" sz="3200" b="1" dirty="0" smtClean="0"/>
              <a:t>Resultado del ingreso al Lote 8x el 20 de </a:t>
            </a:r>
            <a:r>
              <a:rPr lang="es-ES" sz="3200" b="1" dirty="0"/>
              <a:t>J</a:t>
            </a:r>
            <a:r>
              <a:rPr lang="es-ES" sz="3200" b="1" dirty="0" smtClean="0"/>
              <a:t>ulio del 2013</a:t>
            </a:r>
            <a:endParaRPr lang="es-ES" sz="3200" b="1" dirty="0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2494" y="2877102"/>
            <a:ext cx="413380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42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/>
              <a:t>Resultado del ingreso al Lote 8x el 20 de Julio del 2013</a:t>
            </a:r>
            <a:endParaRPr lang="es-ES" sz="3200" dirty="0"/>
          </a:p>
        </p:txBody>
      </p:sp>
      <p:pic>
        <p:nvPicPr>
          <p:cNvPr id="54292" name="Picture 2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081" y="2276872"/>
            <a:ext cx="422373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93" name="Picture 2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5" y="2276872"/>
            <a:ext cx="422741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41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0862" y="2636912"/>
            <a:ext cx="3888432" cy="2914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3" y="2636912"/>
            <a:ext cx="393929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z="3200" b="1" dirty="0"/>
              <a:t>Resultado del ingreso al Lote 8x el 20 de Julio del 2013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27845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457200" y="274638"/>
            <a:ext cx="8229600" cy="13541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2800" b="1" dirty="0" smtClean="0"/>
              <a:t>Resultado del ingreso al Lote 8x el 04 de Diciembre del 2013 (Patrullaje anti Tala ilegal en la zona)</a:t>
            </a:r>
            <a:endParaRPr lang="es-ES" sz="2800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658" y="2841906"/>
            <a:ext cx="411644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841906"/>
            <a:ext cx="4035380" cy="3035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53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708920"/>
            <a:ext cx="3941935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457200" y="274638"/>
            <a:ext cx="8229600" cy="13541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2800" b="1" dirty="0" smtClean="0"/>
              <a:t>Resultado del ingreso al Lote 8x el 20 de Diciembre del 2013 (Ingreso conjunto con la OEFA)</a:t>
            </a:r>
            <a:endParaRPr lang="es-ES" sz="2800" dirty="0"/>
          </a:p>
        </p:txBody>
      </p:sp>
      <p:sp>
        <p:nvSpPr>
          <p:cNvPr id="2" name="1 CuadroTexto"/>
          <p:cNvSpPr txBox="1"/>
          <p:nvPr/>
        </p:nvSpPr>
        <p:spPr>
          <a:xfrm>
            <a:off x="539552" y="191683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</a:rPr>
              <a:t>Se utiliza el helipuerto y se hace una toma fotográfica aérea del área afectada.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F:\20.12.2013\IMG_51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" y="2708920"/>
            <a:ext cx="4537595" cy="302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5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1028343"/>
            <a:ext cx="85689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600" b="1" dirty="0">
                <a:solidFill>
                  <a:schemeClr val="tx2"/>
                </a:solidFill>
              </a:rPr>
              <a:t>Conclusiones </a:t>
            </a:r>
            <a:endParaRPr lang="es-ES" sz="3600" b="1" dirty="0" smtClean="0">
              <a:solidFill>
                <a:schemeClr val="tx2"/>
              </a:solidFill>
            </a:endParaRPr>
          </a:p>
          <a:p>
            <a:pPr algn="just"/>
            <a:endParaRPr lang="es-ES" b="1" dirty="0">
              <a:solidFill>
                <a:schemeClr val="tx2"/>
              </a:solidFill>
            </a:endParaRPr>
          </a:p>
          <a:p>
            <a:pPr algn="just"/>
            <a:endParaRPr lang="es-ES" dirty="0">
              <a:solidFill>
                <a:schemeClr val="tx2"/>
              </a:solidFill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PE" dirty="0" smtClean="0">
                <a:solidFill>
                  <a:schemeClr val="tx2"/>
                </a:solidFill>
              </a:rPr>
              <a:t>Se ha comunicado oficialmente al OEFA; acerca de la deforestación y la afectación al bosque que esta ocasiona, a fin de que en el marco de sus competencias tomen las medidas correspondientes.</a:t>
            </a:r>
          </a:p>
          <a:p>
            <a:pPr lvl="0" algn="just"/>
            <a:endParaRPr lang="es-ES" dirty="0">
              <a:solidFill>
                <a:schemeClr val="tx2"/>
              </a:solidFill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PE" dirty="0" smtClean="0">
                <a:solidFill>
                  <a:schemeClr val="tx2"/>
                </a:solidFill>
              </a:rPr>
              <a:t>Se han realizado las acciones correspondientes para la aplicación del procedimiento administrativo sancionado por afectación al ANP, aprobado por DS Nº 19-2010-MINAM. </a:t>
            </a:r>
            <a:endParaRPr lang="es-E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2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Precedente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376</Words>
  <Application>Microsoft Office PowerPoint</Application>
  <PresentationFormat>Presentación en pantalla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Diseño predeterminado</vt:lpstr>
      <vt:lpstr>Reserva Nacional Pacaya Samiria</vt:lpstr>
      <vt:lpstr>Presentación de PowerPoint</vt:lpstr>
      <vt:lpstr>Participación del SERNANP</vt:lpstr>
      <vt:lpstr>Resultado del ingreso al Lote 8x el 20 de Julio del 2013</vt:lpstr>
      <vt:lpstr>Resultado del ingreso al Lote 8x el 20 de Julio del 2013</vt:lpstr>
      <vt:lpstr>Resultado del ingreso al Lote 8x el 20 de Julio del 2013</vt:lpstr>
      <vt:lpstr>Presentación de PowerPoint</vt:lpstr>
      <vt:lpstr>Presentación de PowerPoint</vt:lpstr>
      <vt:lpstr>Presentación de PowerPoint</vt:lpstr>
      <vt:lpstr>Muchas Gracias…!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Otorgamiento de turismo en las Áreas Naturales Protegidas</dc:title>
  <dc:creator>Usuario1</dc:creator>
  <cp:lastModifiedBy>Pc</cp:lastModifiedBy>
  <cp:revision>25</cp:revision>
  <dcterms:modified xsi:type="dcterms:W3CDTF">2014-01-23T19:12:26Z</dcterms:modified>
</cp:coreProperties>
</file>