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3.xml" ContentType="application/vnd.openxmlformats-officedocument.drawingml.chartshapes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drawings/drawing4.xml" ContentType="application/vnd.openxmlformats-officedocument.drawingml.chartshapes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5.xml" ContentType="application/vnd.openxmlformats-officedocument.drawingml.chartshapes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6.xml" ContentType="application/vnd.openxmlformats-officedocument.drawingml.chartshapes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7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397" r:id="rId2"/>
    <p:sldId id="333" r:id="rId3"/>
    <p:sldId id="345" r:id="rId4"/>
    <p:sldId id="370" r:id="rId5"/>
    <p:sldId id="393" r:id="rId6"/>
    <p:sldId id="371" r:id="rId7"/>
    <p:sldId id="394" r:id="rId8"/>
    <p:sldId id="395" r:id="rId9"/>
    <p:sldId id="373" r:id="rId10"/>
    <p:sldId id="388" r:id="rId11"/>
    <p:sldId id="383" r:id="rId12"/>
    <p:sldId id="378" r:id="rId13"/>
    <p:sldId id="379" r:id="rId14"/>
    <p:sldId id="380" r:id="rId15"/>
    <p:sldId id="386" r:id="rId16"/>
    <p:sldId id="384" r:id="rId17"/>
    <p:sldId id="375" r:id="rId18"/>
    <p:sldId id="392" r:id="rId19"/>
    <p:sldId id="400" r:id="rId20"/>
    <p:sldId id="390" r:id="rId21"/>
    <p:sldId id="385" r:id="rId22"/>
    <p:sldId id="401" r:id="rId23"/>
    <p:sldId id="402" r:id="rId24"/>
    <p:sldId id="403" r:id="rId25"/>
    <p:sldId id="404" r:id="rId26"/>
    <p:sldId id="398" r:id="rId27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694"/>
    <a:srgbClr val="0F56F5"/>
    <a:srgbClr val="FFFF99"/>
    <a:srgbClr val="136DF1"/>
    <a:srgbClr val="1998EB"/>
    <a:srgbClr val="CCECFF"/>
    <a:srgbClr val="CCFFFF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35" autoAdjust="0"/>
    <p:restoredTop sz="94575" autoAdjust="0"/>
  </p:normalViewPr>
  <p:slideViewPr>
    <p:cSldViewPr snapToGrid="0" snapToObjects="1">
      <p:cViewPr>
        <p:scale>
          <a:sx n="100" d="100"/>
          <a:sy n="100" d="100"/>
        </p:scale>
        <p:origin x="-516" y="1200"/>
      </p:cViewPr>
      <p:guideLst>
        <p:guide orient="horz" pos="4319"/>
        <p:guide pos="575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ANALIMFPS01\cespiritu$\Cuencas\Iquitos\Tigre\Monitoreo%20Participativo_Cuenca%20Tigre\107_0622\072377-2013%20ANA-%20FUSIONADO-Tigre%20_Corregido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ANALIMFPS01\cespiritu$\Cuencas\Iquitos\Tigre\Monitoreo%20Participativo_Cuenca%20Tigre\107_0622\072377-2013%20ANA-%20FUSIONADO-Tigre%20_Corregido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ANALIMFPS01\cespiritu$\Cuencas\Iquitos\Tigre\Monitoreo%20Participativo_Cuenca%20Tigre\107_0622\072377-2013%20ANA-%20FUSIONADO-Tigre%20_Corregido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ANALIMFPS01\cespiritu$\Cuencas\Iquitos\Tigre\Monitoreo%20Participativo_Cuenca%20Tigre\107_0622\072377-2013%20ANA-%20FUSIONADO-Tigre%20_Corregido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ANALIMFPS01\cespiritu$\Cuencas\Iquitos\Tigre\Monitoreo%20Participativo_Cuenca%20Tigre\107_0622\072377-2013%20ANA-%20FUSIONADO-Tigre%20_Corregido.xlsx" TargetMode="External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oleObject" Target="file:///\\ANALIMFPS01\cespiritu$\Cuencas\Iquitos\Tigre\Monitoreo%20Participativo_Cuenca%20Tigre\107_0622\072377-2013%20ANA-%20FUSIONADO-Tigre%20_Corregido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\\ANALIMFPS01\cespiritu$\Cuencas\Iquitos\Tigre\Monitoreo%20Participativo_Cuenca%20Tigre\107_0622\072377-2013%20ANA-%20FUSIONADO-Tigre%20_Corregido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\\ANALIMFPS01\cespiritu$\Cuencas\Iquitos\Tigre\Monitoreo%20Participativo_Cuenca%20Tigre\107_0622\072377-2013%20ANA-%20FUSIONADO-Tigre%20_Corregido.xlsx" TargetMode="External"/><Relationship Id="rId1" Type="http://schemas.openxmlformats.org/officeDocument/2006/relationships/themeOverride" Target="../theme/themeOverride8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PLOMO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8751265026041203E-2"/>
          <c:y val="0.10161981971436242"/>
          <c:w val="0.91892511868618543"/>
          <c:h val="0.537450265836474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Lbls>
            <c:dLbl>
              <c:idx val="4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Agua!$B$12:$AT$12</c:f>
              <c:strCache>
                <c:ptCount val="45"/>
                <c:pt idx="0">
                  <c:v>Cocha Camilonyacu</c:v>
                </c:pt>
                <c:pt idx="1">
                  <c:v>Quebrada Bancal</c:v>
                </c:pt>
                <c:pt idx="2">
                  <c:v>Quebrada Yanayacu</c:v>
                </c:pt>
                <c:pt idx="3">
                  <c:v>Río Tigre</c:v>
                </c:pt>
                <c:pt idx="4">
                  <c:v>Cocha Venancio</c:v>
                </c:pt>
                <c:pt idx="5">
                  <c:v>Cocha Pashincocha</c:v>
                </c:pt>
                <c:pt idx="6">
                  <c:v>Quebrada Gringoyacu</c:v>
                </c:pt>
                <c:pt idx="7">
                  <c:v>Quebrada Santa Barbara</c:v>
                </c:pt>
                <c:pt idx="8">
                  <c:v>Quebrada San Barbarillo</c:v>
                </c:pt>
                <c:pt idx="9">
                  <c:v>Quebrada San Antonio</c:v>
                </c:pt>
                <c:pt idx="10">
                  <c:v>Quebrada Yamiyacu</c:v>
                </c:pt>
                <c:pt idx="11">
                  <c:v>Cocha Isampa</c:v>
                </c:pt>
                <c:pt idx="12">
                  <c:v>Cocha Aucacocha</c:v>
                </c:pt>
                <c:pt idx="13">
                  <c:v>Quebrada Afluente Piedra Negra</c:v>
                </c:pt>
                <c:pt idx="14">
                  <c:v>Quebrada Cuicayacu</c:v>
                </c:pt>
                <c:pt idx="15">
                  <c:v>Cocha Samique</c:v>
                </c:pt>
                <c:pt idx="16">
                  <c:v>Quebrada Shiquilio</c:v>
                </c:pt>
                <c:pt idx="17">
                  <c:v>Quebrada Paushiyacu</c:v>
                </c:pt>
                <c:pt idx="18">
                  <c:v>Quebrada Banco de Arena</c:v>
                </c:pt>
                <c:pt idx="19">
                  <c:v>Quebrada Telespora</c:v>
                </c:pt>
                <c:pt idx="20">
                  <c:v>Quebrada Lisacaño</c:v>
                </c:pt>
                <c:pt idx="21">
                  <c:v>Cocha Pacococha</c:v>
                </c:pt>
                <c:pt idx="22">
                  <c:v>Quebrada Rafaelyacu</c:v>
                </c:pt>
                <c:pt idx="23">
                  <c:v>Quebrada Afluente Limon</c:v>
                </c:pt>
                <c:pt idx="24">
                  <c:v>Cocha Sol Sol</c:v>
                </c:pt>
                <c:pt idx="25">
                  <c:v>Quebrada Piedra Negra</c:v>
                </c:pt>
                <c:pt idx="26">
                  <c:v>Quebrada Limon</c:v>
                </c:pt>
                <c:pt idx="27">
                  <c:v>Quebrada Tipishca de Caborey
</c:v>
                </c:pt>
                <c:pt idx="28">
                  <c:v>Cocha Tipishca (Comunidad Marsella)
</c:v>
                </c:pt>
                <c:pt idx="29">
                  <c:v>Quebrada Bufeo</c:v>
                </c:pt>
                <c:pt idx="30">
                  <c:v>Cocha Montana</c:v>
                </c:pt>
                <c:pt idx="31">
                  <c:v>Quebrada Afluente Lupunillo</c:v>
                </c:pt>
                <c:pt idx="32">
                  <c:v>Quebrada Balata</c:v>
                </c:pt>
                <c:pt idx="33">
                  <c:v>Cocha Tipishca (Comunidad Caceres)
</c:v>
                </c:pt>
                <c:pt idx="34">
                  <c:v>Quebrada Otomel</c:v>
                </c:pt>
                <c:pt idx="35">
                  <c:v>Cocha Vista Alegre</c:v>
                </c:pt>
                <c:pt idx="36">
                  <c:v>Cocha Boacocha</c:v>
                </c:pt>
                <c:pt idx="37">
                  <c:v>Cocha Chanchari</c:v>
                </c:pt>
                <c:pt idx="38">
                  <c:v>Cocha Tipischca de Vista Alegre</c:v>
                </c:pt>
                <c:pt idx="39">
                  <c:v>Cocha Tipischca de Bartra</c:v>
                </c:pt>
                <c:pt idx="40">
                  <c:v>Cocha Herminia</c:v>
                </c:pt>
                <c:pt idx="41">
                  <c:v>Quebrada Afluente Shinguito Grande</c:v>
                </c:pt>
                <c:pt idx="42">
                  <c:v>Quebrada Soldadoyacu</c:v>
                </c:pt>
                <c:pt idx="43">
                  <c:v>Quebrada Lupunillo</c:v>
                </c:pt>
                <c:pt idx="44">
                  <c:v>Quebrada Cementerio</c:v>
                </c:pt>
              </c:strCache>
            </c:strRef>
          </c:cat>
          <c:val>
            <c:numRef>
              <c:f>Agua!$B$13:$AT$13</c:f>
              <c:numCache>
                <c:formatCode>0.0000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1.3050000000000008E-3</c:v>
                </c:pt>
                <c:pt idx="7">
                  <c:v>1.3600000000000016E-3</c:v>
                </c:pt>
                <c:pt idx="8">
                  <c:v>1.4100000000000009E-3</c:v>
                </c:pt>
                <c:pt idx="9">
                  <c:v>1.4800000000000015E-3</c:v>
                </c:pt>
                <c:pt idx="10">
                  <c:v>1.4700000000000015E-3</c:v>
                </c:pt>
                <c:pt idx="11">
                  <c:v>1.9300000000000018E-3</c:v>
                </c:pt>
                <c:pt idx="12">
                  <c:v>1.9000000000000017E-3</c:v>
                </c:pt>
                <c:pt idx="13">
                  <c:v>2.0300000000000001E-3</c:v>
                </c:pt>
                <c:pt idx="14">
                  <c:v>1.9700000000000017E-3</c:v>
                </c:pt>
                <c:pt idx="15">
                  <c:v>1.9650000000000002E-3</c:v>
                </c:pt>
                <c:pt idx="16">
                  <c:v>2.0000000000000018E-3</c:v>
                </c:pt>
                <c:pt idx="17">
                  <c:v>2.1200000000000021E-3</c:v>
                </c:pt>
                <c:pt idx="18">
                  <c:v>2.1000000000000016E-3</c:v>
                </c:pt>
                <c:pt idx="19">
                  <c:v>2.0950000000000001E-3</c:v>
                </c:pt>
                <c:pt idx="20">
                  <c:v>2.2250000000000021E-3</c:v>
                </c:pt>
                <c:pt idx="21">
                  <c:v>2.3400000000000014E-3</c:v>
                </c:pt>
                <c:pt idx="22">
                  <c:v>2.4300000000000012E-3</c:v>
                </c:pt>
                <c:pt idx="23">
                  <c:v>2.4000000000000015E-3</c:v>
                </c:pt>
                <c:pt idx="24">
                  <c:v>2.4000000000000015E-3</c:v>
                </c:pt>
                <c:pt idx="25">
                  <c:v>2.5600000000000019E-3</c:v>
                </c:pt>
                <c:pt idx="26">
                  <c:v>2.6600000000000031E-3</c:v>
                </c:pt>
                <c:pt idx="27">
                  <c:v>2.7700000000000025E-3</c:v>
                </c:pt>
                <c:pt idx="28">
                  <c:v>2.8100000000000013E-3</c:v>
                </c:pt>
                <c:pt idx="29">
                  <c:v>2.8800000000000019E-3</c:v>
                </c:pt>
                <c:pt idx="30">
                  <c:v>3.0100000000000018E-3</c:v>
                </c:pt>
                <c:pt idx="31">
                  <c:v>3.130000000000003E-3</c:v>
                </c:pt>
                <c:pt idx="32">
                  <c:v>3.2000000000000036E-3</c:v>
                </c:pt>
                <c:pt idx="33">
                  <c:v>3.3000000000000017E-3</c:v>
                </c:pt>
                <c:pt idx="34">
                  <c:v>3.2500000000000029E-3</c:v>
                </c:pt>
                <c:pt idx="35">
                  <c:v>3.3300000000000014E-3</c:v>
                </c:pt>
                <c:pt idx="36">
                  <c:v>3.3700000000000015E-3</c:v>
                </c:pt>
                <c:pt idx="37">
                  <c:v>3.7600000000000042E-3</c:v>
                </c:pt>
                <c:pt idx="38">
                  <c:v>3.8800000000000019E-3</c:v>
                </c:pt>
                <c:pt idx="39">
                  <c:v>4.1600000000000005E-3</c:v>
                </c:pt>
                <c:pt idx="40">
                  <c:v>4.3500000000000014E-3</c:v>
                </c:pt>
                <c:pt idx="41">
                  <c:v>4.5100000000000036E-3</c:v>
                </c:pt>
                <c:pt idx="42">
                  <c:v>4.7500000000000034E-3</c:v>
                </c:pt>
                <c:pt idx="43">
                  <c:v>5.2900000000000039E-3</c:v>
                </c:pt>
                <c:pt idx="44">
                  <c:v>7.330000000000004E-3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250688"/>
        <c:axId val="51252224"/>
      </c:barChart>
      <c:lineChart>
        <c:grouping val="standard"/>
        <c:varyColors val="0"/>
        <c:ser>
          <c:idx val="2"/>
          <c:order val="1"/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Agua!$B$12:$AT$12</c:f>
              <c:strCache>
                <c:ptCount val="45"/>
                <c:pt idx="0">
                  <c:v>Cocha Camilonyacu</c:v>
                </c:pt>
                <c:pt idx="1">
                  <c:v>Quebrada Bancal</c:v>
                </c:pt>
                <c:pt idx="2">
                  <c:v>Quebrada Yanayacu</c:v>
                </c:pt>
                <c:pt idx="3">
                  <c:v>Río Tigre</c:v>
                </c:pt>
                <c:pt idx="4">
                  <c:v>Cocha Venancio</c:v>
                </c:pt>
                <c:pt idx="5">
                  <c:v>Cocha Pashincocha</c:v>
                </c:pt>
                <c:pt idx="6">
                  <c:v>Quebrada Gringoyacu</c:v>
                </c:pt>
                <c:pt idx="7">
                  <c:v>Quebrada Santa Barbara</c:v>
                </c:pt>
                <c:pt idx="8">
                  <c:v>Quebrada San Barbarillo</c:v>
                </c:pt>
                <c:pt idx="9">
                  <c:v>Quebrada San Antonio</c:v>
                </c:pt>
                <c:pt idx="10">
                  <c:v>Quebrada Yamiyacu</c:v>
                </c:pt>
                <c:pt idx="11">
                  <c:v>Cocha Isampa</c:v>
                </c:pt>
                <c:pt idx="12">
                  <c:v>Cocha Aucacocha</c:v>
                </c:pt>
                <c:pt idx="13">
                  <c:v>Quebrada Afluente Piedra Negra</c:v>
                </c:pt>
                <c:pt idx="14">
                  <c:v>Quebrada Cuicayacu</c:v>
                </c:pt>
                <c:pt idx="15">
                  <c:v>Cocha Samique</c:v>
                </c:pt>
                <c:pt idx="16">
                  <c:v>Quebrada Shiquilio</c:v>
                </c:pt>
                <c:pt idx="17">
                  <c:v>Quebrada Paushiyacu</c:v>
                </c:pt>
                <c:pt idx="18">
                  <c:v>Quebrada Banco de Arena</c:v>
                </c:pt>
                <c:pt idx="19">
                  <c:v>Quebrada Telespora</c:v>
                </c:pt>
                <c:pt idx="20">
                  <c:v>Quebrada Lisacaño</c:v>
                </c:pt>
                <c:pt idx="21">
                  <c:v>Cocha Pacococha</c:v>
                </c:pt>
                <c:pt idx="22">
                  <c:v>Quebrada Rafaelyacu</c:v>
                </c:pt>
                <c:pt idx="23">
                  <c:v>Quebrada Afluente Limon</c:v>
                </c:pt>
                <c:pt idx="24">
                  <c:v>Cocha Sol Sol</c:v>
                </c:pt>
                <c:pt idx="25">
                  <c:v>Quebrada Piedra Negra</c:v>
                </c:pt>
                <c:pt idx="26">
                  <c:v>Quebrada Limon</c:v>
                </c:pt>
                <c:pt idx="27">
                  <c:v>Quebrada Tipishca de Caborey
</c:v>
                </c:pt>
                <c:pt idx="28">
                  <c:v>Cocha Tipishca (Comunidad Marsella)
</c:v>
                </c:pt>
                <c:pt idx="29">
                  <c:v>Quebrada Bufeo</c:v>
                </c:pt>
                <c:pt idx="30">
                  <c:v>Cocha Montana</c:v>
                </c:pt>
                <c:pt idx="31">
                  <c:v>Quebrada Afluente Lupunillo</c:v>
                </c:pt>
                <c:pt idx="32">
                  <c:v>Quebrada Balata</c:v>
                </c:pt>
                <c:pt idx="33">
                  <c:v>Cocha Tipishca (Comunidad Caceres)
</c:v>
                </c:pt>
                <c:pt idx="34">
                  <c:v>Quebrada Otomel</c:v>
                </c:pt>
                <c:pt idx="35">
                  <c:v>Cocha Vista Alegre</c:v>
                </c:pt>
                <c:pt idx="36">
                  <c:v>Cocha Boacocha</c:v>
                </c:pt>
                <c:pt idx="37">
                  <c:v>Cocha Chanchari</c:v>
                </c:pt>
                <c:pt idx="38">
                  <c:v>Cocha Tipischca de Vista Alegre</c:v>
                </c:pt>
                <c:pt idx="39">
                  <c:v>Cocha Tipischca de Bartra</c:v>
                </c:pt>
                <c:pt idx="40">
                  <c:v>Cocha Herminia</c:v>
                </c:pt>
                <c:pt idx="41">
                  <c:v>Quebrada Afluente Shinguito Grande</c:v>
                </c:pt>
                <c:pt idx="42">
                  <c:v>Quebrada Soldadoyacu</c:v>
                </c:pt>
                <c:pt idx="43">
                  <c:v>Quebrada Lupunillo</c:v>
                </c:pt>
                <c:pt idx="44">
                  <c:v>Quebrada Cementerio</c:v>
                </c:pt>
              </c:strCache>
            </c:strRef>
          </c:cat>
          <c:val>
            <c:numRef>
              <c:f>Agua!$B$14:$AT$14</c:f>
              <c:numCache>
                <c:formatCode>General</c:formatCode>
                <c:ptCount val="45"/>
                <c:pt idx="0">
                  <c:v>1.0000000000000009E-3</c:v>
                </c:pt>
                <c:pt idx="1">
                  <c:v>1.0000000000000009E-3</c:v>
                </c:pt>
                <c:pt idx="2">
                  <c:v>1.0000000000000009E-3</c:v>
                </c:pt>
                <c:pt idx="3">
                  <c:v>1.0000000000000009E-3</c:v>
                </c:pt>
                <c:pt idx="4">
                  <c:v>1.0000000000000009E-3</c:v>
                </c:pt>
                <c:pt idx="5">
                  <c:v>1.0000000000000009E-3</c:v>
                </c:pt>
                <c:pt idx="6">
                  <c:v>1.0000000000000009E-3</c:v>
                </c:pt>
                <c:pt idx="7">
                  <c:v>1.0000000000000009E-3</c:v>
                </c:pt>
                <c:pt idx="8">
                  <c:v>1.0000000000000009E-3</c:v>
                </c:pt>
                <c:pt idx="9">
                  <c:v>1.0000000000000009E-3</c:v>
                </c:pt>
                <c:pt idx="10">
                  <c:v>1.0000000000000009E-3</c:v>
                </c:pt>
                <c:pt idx="11">
                  <c:v>1.0000000000000009E-3</c:v>
                </c:pt>
                <c:pt idx="12">
                  <c:v>1.0000000000000009E-3</c:v>
                </c:pt>
                <c:pt idx="13">
                  <c:v>1.0000000000000009E-3</c:v>
                </c:pt>
                <c:pt idx="14">
                  <c:v>1.0000000000000009E-3</c:v>
                </c:pt>
                <c:pt idx="15">
                  <c:v>1.0000000000000009E-3</c:v>
                </c:pt>
                <c:pt idx="16">
                  <c:v>1.0000000000000009E-3</c:v>
                </c:pt>
                <c:pt idx="17">
                  <c:v>1.0000000000000009E-3</c:v>
                </c:pt>
                <c:pt idx="18">
                  <c:v>1.0000000000000009E-3</c:v>
                </c:pt>
                <c:pt idx="19">
                  <c:v>1.0000000000000009E-3</c:v>
                </c:pt>
                <c:pt idx="20">
                  <c:v>1.0000000000000009E-3</c:v>
                </c:pt>
                <c:pt idx="21">
                  <c:v>1.0000000000000009E-3</c:v>
                </c:pt>
                <c:pt idx="22">
                  <c:v>1.0000000000000009E-3</c:v>
                </c:pt>
                <c:pt idx="23">
                  <c:v>1.0000000000000009E-3</c:v>
                </c:pt>
                <c:pt idx="24">
                  <c:v>1.0000000000000009E-3</c:v>
                </c:pt>
                <c:pt idx="25">
                  <c:v>1.0000000000000009E-3</c:v>
                </c:pt>
                <c:pt idx="26">
                  <c:v>1.0000000000000009E-3</c:v>
                </c:pt>
                <c:pt idx="27">
                  <c:v>1.0000000000000009E-3</c:v>
                </c:pt>
                <c:pt idx="28">
                  <c:v>1.0000000000000009E-3</c:v>
                </c:pt>
                <c:pt idx="29">
                  <c:v>1.0000000000000009E-3</c:v>
                </c:pt>
                <c:pt idx="30">
                  <c:v>1.0000000000000009E-3</c:v>
                </c:pt>
                <c:pt idx="31">
                  <c:v>1.0000000000000009E-3</c:v>
                </c:pt>
                <c:pt idx="32">
                  <c:v>1.0000000000000009E-3</c:v>
                </c:pt>
                <c:pt idx="33">
                  <c:v>1.0000000000000009E-3</c:v>
                </c:pt>
                <c:pt idx="34">
                  <c:v>1.0000000000000009E-3</c:v>
                </c:pt>
                <c:pt idx="35">
                  <c:v>1.0000000000000009E-3</c:v>
                </c:pt>
                <c:pt idx="36">
                  <c:v>1.0000000000000009E-3</c:v>
                </c:pt>
                <c:pt idx="37">
                  <c:v>1.0000000000000009E-3</c:v>
                </c:pt>
                <c:pt idx="38">
                  <c:v>1.0000000000000009E-3</c:v>
                </c:pt>
                <c:pt idx="39">
                  <c:v>1.0000000000000009E-3</c:v>
                </c:pt>
                <c:pt idx="40">
                  <c:v>1.0000000000000009E-3</c:v>
                </c:pt>
                <c:pt idx="41">
                  <c:v>1.0000000000000009E-3</c:v>
                </c:pt>
                <c:pt idx="42">
                  <c:v>1.0000000000000009E-3</c:v>
                </c:pt>
                <c:pt idx="43">
                  <c:v>1.0000000000000009E-3</c:v>
                </c:pt>
                <c:pt idx="44">
                  <c:v>1.0000000000000009E-3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250688"/>
        <c:axId val="51252224"/>
      </c:lineChart>
      <c:catAx>
        <c:axId val="512506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MX"/>
          </a:p>
        </c:txPr>
        <c:crossAx val="51252224"/>
        <c:crosses val="autoZero"/>
        <c:auto val="1"/>
        <c:lblAlgn val="ctr"/>
        <c:lblOffset val="100"/>
        <c:noMultiLvlLbl val="0"/>
      </c:catAx>
      <c:valAx>
        <c:axId val="51252224"/>
        <c:scaling>
          <c:orientation val="minMax"/>
          <c:max val="8.0000000000000106E-3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s-PE" sz="900"/>
                  <a:t>mg/L</a:t>
                </a:r>
              </a:p>
            </c:rich>
          </c:tx>
          <c:layout>
            <c:manualLayout>
              <c:xMode val="edge"/>
              <c:yMode val="edge"/>
              <c:x val="1.2800241186067972E-2"/>
              <c:y val="0.38024543475612238"/>
            </c:manualLayout>
          </c:layout>
          <c:overlay val="0"/>
        </c:title>
        <c:numFmt formatCode="0.000" sourceLinked="0"/>
        <c:majorTickMark val="out"/>
        <c:minorTickMark val="none"/>
        <c:tickLblPos val="nextTo"/>
        <c:crossAx val="51250688"/>
        <c:crosses val="autoZero"/>
        <c:crossBetween val="between"/>
        <c:majorUnit val="2.0000000000000022E-3"/>
      </c:valAx>
    </c:plotArea>
    <c:plotVisOnly val="1"/>
    <c:dispBlanksAs val="gap"/>
    <c:showDLblsOverMax val="0"/>
  </c:chart>
  <c:txPr>
    <a:bodyPr/>
    <a:lstStyle/>
    <a:p>
      <a:pPr>
        <a:defRPr sz="800">
          <a:latin typeface="Arial Narrow" pitchFamily="34" charset="0"/>
        </a:defRPr>
      </a:pPr>
      <a:endParaRPr lang="es-MX"/>
    </a:p>
  </c:tx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CLORUROS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8751265026041133E-2"/>
          <c:y val="0.10161981971436247"/>
          <c:w val="0.91892511868618498"/>
          <c:h val="0.537450265836474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solidFill>
                <a:schemeClr val="accent1"/>
              </a:solidFill>
            </a:ln>
          </c:spPr>
          <c:invertIfNegative val="0"/>
          <c:dLbls>
            <c:dLbl>
              <c:idx val="3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2"/>
              <c:layout>
                <c:manualLayout>
                  <c:x val="-4.556068194941753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4"/>
              <c:layout/>
              <c:spPr/>
              <c:txPr>
                <a:bodyPr/>
                <a:lstStyle/>
                <a:p>
                  <a:pPr>
                    <a:defRPr b="1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Agua!$B$7:$AT$7</c:f>
              <c:strCache>
                <c:ptCount val="45"/>
                <c:pt idx="0">
                  <c:v>Quebrada Afluente Shinguito Grande</c:v>
                </c:pt>
                <c:pt idx="1">
                  <c:v>Cocha Venancio</c:v>
                </c:pt>
                <c:pt idx="2">
                  <c:v>Quebrada Yamiyacu</c:v>
                </c:pt>
                <c:pt idx="3">
                  <c:v>Quebrada Bancal</c:v>
                </c:pt>
                <c:pt idx="4">
                  <c:v>Quebrada Soldadoyacu</c:v>
                </c:pt>
                <c:pt idx="5">
                  <c:v>Cocha Aucacocha</c:v>
                </c:pt>
                <c:pt idx="6">
                  <c:v>Cocha Tipishca (Comunidad Marsella)
</c:v>
                </c:pt>
                <c:pt idx="7">
                  <c:v>Quebrada Balata</c:v>
                </c:pt>
                <c:pt idx="8">
                  <c:v>Cocha Herminia</c:v>
                </c:pt>
                <c:pt idx="9">
                  <c:v>Quebrada Afluente Limon</c:v>
                </c:pt>
                <c:pt idx="10">
                  <c:v>Quebrada Gringoyacu</c:v>
                </c:pt>
                <c:pt idx="11">
                  <c:v>Cocha Chanchari</c:v>
                </c:pt>
                <c:pt idx="12">
                  <c:v>Cocha Camilonyacu</c:v>
                </c:pt>
                <c:pt idx="13">
                  <c:v>Quebrada Tipishca de Caborey
</c:v>
                </c:pt>
                <c:pt idx="14">
                  <c:v>Quebrada Telespora</c:v>
                </c:pt>
                <c:pt idx="15">
                  <c:v>Cocha Vista Alegre</c:v>
                </c:pt>
                <c:pt idx="16">
                  <c:v>Cocha Pashincocha</c:v>
                </c:pt>
                <c:pt idx="17">
                  <c:v>Quebrada Lisacaño</c:v>
                </c:pt>
                <c:pt idx="18">
                  <c:v>Quebrada Afluente Lupunillo</c:v>
                </c:pt>
                <c:pt idx="19">
                  <c:v>Quebrada Santa Barbara</c:v>
                </c:pt>
                <c:pt idx="20">
                  <c:v>Quebrada Shiquilio</c:v>
                </c:pt>
                <c:pt idx="21">
                  <c:v>Quebrada Otomel</c:v>
                </c:pt>
                <c:pt idx="22">
                  <c:v>Quebrada Lupunillo</c:v>
                </c:pt>
                <c:pt idx="23">
                  <c:v>Cocha Sol Sol</c:v>
                </c:pt>
                <c:pt idx="24">
                  <c:v>Cocha Montana</c:v>
                </c:pt>
                <c:pt idx="25">
                  <c:v>Cocha Tipischca de Bartra</c:v>
                </c:pt>
                <c:pt idx="26">
                  <c:v>Cocha Tipischca de Vista Alegre</c:v>
                </c:pt>
                <c:pt idx="27">
                  <c:v>Cocha Samique</c:v>
                </c:pt>
                <c:pt idx="28">
                  <c:v>Quebrada Limon</c:v>
                </c:pt>
                <c:pt idx="29">
                  <c:v>Quebrada Yanayacu</c:v>
                </c:pt>
                <c:pt idx="30">
                  <c:v>Quebrada Cementerio</c:v>
                </c:pt>
                <c:pt idx="31">
                  <c:v>Cocha Pacococha</c:v>
                </c:pt>
                <c:pt idx="32">
                  <c:v>Cocha Tipishca (Comunidad Caceres)
</c:v>
                </c:pt>
                <c:pt idx="33">
                  <c:v>Cocha Boacocha</c:v>
                </c:pt>
                <c:pt idx="34">
                  <c:v>Quebrada Bufeo</c:v>
                </c:pt>
                <c:pt idx="35">
                  <c:v>Río Tigre</c:v>
                </c:pt>
                <c:pt idx="36">
                  <c:v>Quebrada Cuicayacu</c:v>
                </c:pt>
                <c:pt idx="37">
                  <c:v>Quebrada San Antonio</c:v>
                </c:pt>
                <c:pt idx="38">
                  <c:v>Cocha Isampa</c:v>
                </c:pt>
                <c:pt idx="39">
                  <c:v>Quebrada Piedra Negra</c:v>
                </c:pt>
                <c:pt idx="40">
                  <c:v>Quebrada Rafaelyacu</c:v>
                </c:pt>
                <c:pt idx="41">
                  <c:v>Quebrada San Barbarillo</c:v>
                </c:pt>
                <c:pt idx="42">
                  <c:v>Quebrada Paushiyacu</c:v>
                </c:pt>
                <c:pt idx="43">
                  <c:v>Quebrada Banco de Arena</c:v>
                </c:pt>
                <c:pt idx="44">
                  <c:v>Quebrada Afluente Piedra Negra</c:v>
                </c:pt>
              </c:strCache>
            </c:strRef>
          </c:cat>
          <c:val>
            <c:numRef>
              <c:f>Agua!$B$8:$AT$8</c:f>
              <c:numCache>
                <c:formatCode>0.0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1.03</c:v>
                </c:pt>
                <c:pt idx="14">
                  <c:v>1.03</c:v>
                </c:pt>
                <c:pt idx="15">
                  <c:v>1.03</c:v>
                </c:pt>
                <c:pt idx="16">
                  <c:v>1.06</c:v>
                </c:pt>
                <c:pt idx="17">
                  <c:v>1.08</c:v>
                </c:pt>
                <c:pt idx="18">
                  <c:v>1.08</c:v>
                </c:pt>
                <c:pt idx="19">
                  <c:v>1.08</c:v>
                </c:pt>
                <c:pt idx="20">
                  <c:v>1.08</c:v>
                </c:pt>
                <c:pt idx="21">
                  <c:v>1.08</c:v>
                </c:pt>
                <c:pt idx="22">
                  <c:v>1.08</c:v>
                </c:pt>
                <c:pt idx="23">
                  <c:v>1.08</c:v>
                </c:pt>
                <c:pt idx="24">
                  <c:v>1.1100000000000001</c:v>
                </c:pt>
                <c:pt idx="25">
                  <c:v>1.129999999999999</c:v>
                </c:pt>
                <c:pt idx="26">
                  <c:v>1.129999999999999</c:v>
                </c:pt>
                <c:pt idx="27">
                  <c:v>1.129999999999999</c:v>
                </c:pt>
                <c:pt idx="28">
                  <c:v>1.129999999999999</c:v>
                </c:pt>
                <c:pt idx="29">
                  <c:v>1.129999999999999</c:v>
                </c:pt>
                <c:pt idx="30">
                  <c:v>1.129999999999999</c:v>
                </c:pt>
                <c:pt idx="31">
                  <c:v>1.159999999999999</c:v>
                </c:pt>
                <c:pt idx="32">
                  <c:v>1.159999999999999</c:v>
                </c:pt>
                <c:pt idx="33">
                  <c:v>1.1800000000000008</c:v>
                </c:pt>
                <c:pt idx="34">
                  <c:v>1.1800000000000008</c:v>
                </c:pt>
                <c:pt idx="35">
                  <c:v>1.23</c:v>
                </c:pt>
                <c:pt idx="36">
                  <c:v>1.86</c:v>
                </c:pt>
                <c:pt idx="37">
                  <c:v>2.69</c:v>
                </c:pt>
                <c:pt idx="38">
                  <c:v>2.75</c:v>
                </c:pt>
                <c:pt idx="39">
                  <c:v>6.33</c:v>
                </c:pt>
                <c:pt idx="40">
                  <c:v>7.94</c:v>
                </c:pt>
                <c:pt idx="41">
                  <c:v>10.98</c:v>
                </c:pt>
                <c:pt idx="42">
                  <c:v>59.63</c:v>
                </c:pt>
                <c:pt idx="43">
                  <c:v>65.069999999999993</c:v>
                </c:pt>
                <c:pt idx="44">
                  <c:v>486.4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345664"/>
        <c:axId val="51347456"/>
      </c:barChart>
      <c:catAx>
        <c:axId val="513456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MX"/>
          </a:p>
        </c:txPr>
        <c:crossAx val="51347456"/>
        <c:crosses val="autoZero"/>
        <c:auto val="1"/>
        <c:lblAlgn val="ctr"/>
        <c:lblOffset val="100"/>
        <c:noMultiLvlLbl val="0"/>
      </c:catAx>
      <c:valAx>
        <c:axId val="51347456"/>
        <c:scaling>
          <c:orientation val="minMax"/>
          <c:max val="6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s-PE" sz="900" dirty="0" smtClean="0"/>
                  <a:t>mg/L</a:t>
                </a:r>
                <a:endParaRPr lang="es-PE" sz="900" dirty="0"/>
              </a:p>
            </c:rich>
          </c:tx>
          <c:layout>
            <c:manualLayout>
              <c:xMode val="edge"/>
              <c:yMode val="edge"/>
              <c:x val="0"/>
              <c:y val="0.38024547803617575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51345664"/>
        <c:crosses val="autoZero"/>
        <c:crossBetween val="between"/>
        <c:majorUnit val="150"/>
      </c:valAx>
    </c:plotArea>
    <c:plotVisOnly val="1"/>
    <c:dispBlanksAs val="gap"/>
    <c:showDLblsOverMax val="0"/>
  </c:chart>
  <c:txPr>
    <a:bodyPr/>
    <a:lstStyle/>
    <a:p>
      <a:pPr>
        <a:defRPr sz="800">
          <a:latin typeface="Arial Narrow" pitchFamily="34" charset="0"/>
        </a:defRPr>
      </a:pPr>
      <a:endParaRPr lang="es-MX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s-PE" sz="1200"/>
              <a:t>HIDROCARBUROS TOTALES DE PETROLEO (HTP)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8751265026041106E-2"/>
          <c:y val="0.10161981971436258"/>
          <c:w val="0.91892511868618421"/>
          <c:h val="0.537450265836474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2">
                <a:lumMod val="50000"/>
              </a:schemeClr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dLbl>
              <c:idx val="5"/>
              <c:delete val="1"/>
            </c:dLbl>
            <c:dLbl>
              <c:idx val="6"/>
              <c:delete val="1"/>
            </c:dLbl>
            <c:dLbl>
              <c:idx val="7"/>
              <c:delete val="1"/>
            </c:dLbl>
            <c:dLbl>
              <c:idx val="8"/>
              <c:delete val="1"/>
            </c:dLbl>
            <c:dLbl>
              <c:idx val="9"/>
              <c:delete val="1"/>
            </c:dLbl>
            <c:dLbl>
              <c:idx val="10"/>
              <c:delete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dLbl>
              <c:idx val="16"/>
              <c:delete val="1"/>
            </c:dLbl>
            <c:dLbl>
              <c:idx val="17"/>
              <c:delete val="1"/>
            </c:dLbl>
            <c:dLbl>
              <c:idx val="18"/>
              <c:delete val="1"/>
            </c:dLbl>
            <c:dLbl>
              <c:idx val="19"/>
              <c:delete val="1"/>
            </c:dLbl>
            <c:dLbl>
              <c:idx val="20"/>
              <c:delete val="1"/>
            </c:dLbl>
            <c:dLbl>
              <c:idx val="21"/>
              <c:delete val="1"/>
            </c:dLbl>
            <c:dLbl>
              <c:idx val="22"/>
              <c:delete val="1"/>
            </c:dLbl>
            <c:dLbl>
              <c:idx val="23"/>
              <c:delete val="1"/>
            </c:dLbl>
            <c:dLbl>
              <c:idx val="24"/>
              <c:delete val="1"/>
            </c:dLbl>
            <c:dLbl>
              <c:idx val="25"/>
              <c:delete val="1"/>
            </c:dLbl>
            <c:dLbl>
              <c:idx val="26"/>
              <c:delete val="1"/>
            </c:dLbl>
            <c:dLbl>
              <c:idx val="27"/>
              <c:delete val="1"/>
            </c:dLbl>
            <c:dLbl>
              <c:idx val="28"/>
              <c:delete val="1"/>
            </c:dLbl>
            <c:dLbl>
              <c:idx val="29"/>
              <c:delete val="1"/>
            </c:dLbl>
            <c:dLbl>
              <c:idx val="30"/>
              <c:delete val="1"/>
            </c:dLbl>
            <c:dLbl>
              <c:idx val="31"/>
              <c:layout>
                <c:manualLayout>
                  <c:x val="0"/>
                  <c:y val="1.5439756034487101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59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2"/>
              <c:layout>
                <c:manualLayout>
                  <c:x val="-1.0449320794148381E-3"/>
                  <c:y val="1.5439756034487101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61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3"/>
              <c:layout>
                <c:manualLayout>
                  <c:x val="0"/>
                  <c:y val="1.5439756034487101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73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4"/>
              <c:layout>
                <c:manualLayout>
                  <c:x val="2.0898641588296793E-3"/>
                  <c:y val="1.5439756034487181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74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5"/>
              <c:layout>
                <c:manualLayout>
                  <c:x val="-1.0449320794148381E-3"/>
                  <c:y val="1.3234076600988945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83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6"/>
              <c:layout>
                <c:manualLayout>
                  <c:x val="0"/>
                  <c:y val="6.6170383004944718E-3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351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7"/>
              <c:layout>
                <c:manualLayout>
                  <c:x val="1.0449320794148381E-3"/>
                  <c:y val="1.3234076600988945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696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8"/>
              <c:layout/>
              <c:tx>
                <c:rich>
                  <a:bodyPr/>
                  <a:lstStyle/>
                  <a:p>
                    <a:r>
                      <a:rPr lang="en-US" b="1"/>
                      <a:t>1 402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9"/>
              <c:layout/>
              <c:tx>
                <c:rich>
                  <a:bodyPr/>
                  <a:lstStyle/>
                  <a:p>
                    <a:r>
                      <a:rPr lang="en-US" b="1"/>
                      <a:t>3 249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0"/>
              <c:layout/>
              <c:tx>
                <c:rich>
                  <a:bodyPr/>
                  <a:lstStyle/>
                  <a:p>
                    <a:r>
                      <a:rPr lang="en-US" b="1"/>
                      <a:t>4 874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1"/>
              <c:layout/>
              <c:tx>
                <c:rich>
                  <a:bodyPr/>
                  <a:lstStyle/>
                  <a:p>
                    <a:r>
                      <a:rPr lang="en-US" b="1"/>
                      <a:t>6 362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2"/>
              <c:layout/>
              <c:tx>
                <c:rich>
                  <a:bodyPr/>
                  <a:lstStyle/>
                  <a:p>
                    <a:r>
                      <a:rPr lang="en-US" b="1"/>
                      <a:t>8 526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3"/>
              <c:layout>
                <c:manualLayout>
                  <c:x val="-1.2539184952978056E-2"/>
                  <c:y val="1.1028397167490786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14 480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4"/>
              <c:layout>
                <c:manualLayout>
                  <c:x val="-2.0151463418891225E-2"/>
                  <c:y val="3.6184475293055074E-2"/>
                </c:manualLayout>
              </c:layout>
              <c:tx>
                <c:rich>
                  <a:bodyPr/>
                  <a:lstStyle/>
                  <a:p>
                    <a:r>
                      <a:rPr lang="en-US" b="1"/>
                      <a:t>93</a:t>
                    </a:r>
                    <a:r>
                      <a:rPr lang="en-US" b="1" baseline="0"/>
                      <a:t> </a:t>
                    </a:r>
                    <a:r>
                      <a:rPr lang="en-US" b="1"/>
                      <a:t>909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Sedimentos!$D$5:$AV$5</c:f>
              <c:strCache>
                <c:ptCount val="45"/>
                <c:pt idx="0">
                  <c:v>Río Tigre</c:v>
                </c:pt>
                <c:pt idx="1">
                  <c:v>Quebrada Otomel</c:v>
                </c:pt>
                <c:pt idx="2">
                  <c:v>Cocha Venancio</c:v>
                </c:pt>
                <c:pt idx="3">
                  <c:v>Cocha Tipishca (Comunidad Caceres)</c:v>
                </c:pt>
                <c:pt idx="4">
                  <c:v>Quebrada Cementerio</c:v>
                </c:pt>
                <c:pt idx="5">
                  <c:v>Cocha Chanchari</c:v>
                </c:pt>
                <c:pt idx="6">
                  <c:v>Quebrada Balata</c:v>
                </c:pt>
                <c:pt idx="7">
                  <c:v>Cocha Tipishca de Bartra</c:v>
                </c:pt>
                <c:pt idx="8">
                  <c:v>Cocha Pashincocha</c:v>
                </c:pt>
                <c:pt idx="9">
                  <c:v>Quebrada San Antonio</c:v>
                </c:pt>
                <c:pt idx="10">
                  <c:v>Cocha Tipishca de Vista Alegre</c:v>
                </c:pt>
                <c:pt idx="11">
                  <c:v>Quebrada Bancal</c:v>
                </c:pt>
                <c:pt idx="12">
                  <c:v>Quebrada Tipishca de Caborey</c:v>
                </c:pt>
                <c:pt idx="13">
                  <c:v>Quebrada Afluente Piedra Negra</c:v>
                </c:pt>
                <c:pt idx="14">
                  <c:v>Quebrada Lupunillo</c:v>
                </c:pt>
                <c:pt idx="15">
                  <c:v>Quebrada Banco de Agua</c:v>
                </c:pt>
                <c:pt idx="16">
                  <c:v>Cocha Herminia</c:v>
                </c:pt>
                <c:pt idx="17">
                  <c:v>Quebrada Afluente Shinguito Grande</c:v>
                </c:pt>
                <c:pt idx="18">
                  <c:v>Quebrada Shiquilio</c:v>
                </c:pt>
                <c:pt idx="19">
                  <c:v>Quebrada Soldadoyacu</c:v>
                </c:pt>
                <c:pt idx="20">
                  <c:v>Quebrada Lisacaño</c:v>
                </c:pt>
                <c:pt idx="21">
                  <c:v>Quebrada Telespora</c:v>
                </c:pt>
                <c:pt idx="22">
                  <c:v>Cocha Samique</c:v>
                </c:pt>
                <c:pt idx="23">
                  <c:v>Quebrada Santa Barbara</c:v>
                </c:pt>
                <c:pt idx="24">
                  <c:v>Cocha Vista Alegre</c:v>
                </c:pt>
                <c:pt idx="25">
                  <c:v>Tipishca (Comunidad Marsella)</c:v>
                </c:pt>
                <c:pt idx="26">
                  <c:v>Quebrada Yamiyacu</c:v>
                </c:pt>
                <c:pt idx="27">
                  <c:v>Quebrada Limon</c:v>
                </c:pt>
                <c:pt idx="28">
                  <c:v>Cocha Isampa</c:v>
                </c:pt>
                <c:pt idx="29">
                  <c:v>Quebrada Pacococha</c:v>
                </c:pt>
                <c:pt idx="30">
                  <c:v>Cocha Boacocha</c:v>
                </c:pt>
                <c:pt idx="31">
                  <c:v>Cocha Sol Sol</c:v>
                </c:pt>
                <c:pt idx="32">
                  <c:v>Cocha Aucacocha</c:v>
                </c:pt>
                <c:pt idx="33">
                  <c:v>Quebrada Afluente Lupunillo</c:v>
                </c:pt>
                <c:pt idx="34">
                  <c:v>Cocha Montana</c:v>
                </c:pt>
                <c:pt idx="35">
                  <c:v>Quebrada Bufeo</c:v>
                </c:pt>
                <c:pt idx="36">
                  <c:v>Quebrada Piedra Negra</c:v>
                </c:pt>
                <c:pt idx="37">
                  <c:v>Quebrada Rafaelyacu</c:v>
                </c:pt>
                <c:pt idx="38">
                  <c:v>Quebrada Yanayacu</c:v>
                </c:pt>
                <c:pt idx="39">
                  <c:v>Quebrada Gringoyacu</c:v>
                </c:pt>
                <c:pt idx="40">
                  <c:v>Quebrada Cuicayacu</c:v>
                </c:pt>
                <c:pt idx="41">
                  <c:v>Cocha Camilonyacu</c:v>
                </c:pt>
                <c:pt idx="42">
                  <c:v>Quebrada Paushiyacu</c:v>
                </c:pt>
                <c:pt idx="43">
                  <c:v>Quebrada San Barbarillo</c:v>
                </c:pt>
                <c:pt idx="44">
                  <c:v>Quebrada Afluente Limon</c:v>
                </c:pt>
              </c:strCache>
            </c:strRef>
          </c:cat>
          <c:val>
            <c:numRef>
              <c:f>Sedimentos!$D$6:$AV$6</c:f>
              <c:numCache>
                <c:formatCode>General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16.12</c:v>
                </c:pt>
                <c:pt idx="17">
                  <c:v>19.07</c:v>
                </c:pt>
                <c:pt idx="18">
                  <c:v>19.45</c:v>
                </c:pt>
                <c:pt idx="19">
                  <c:v>20.190000000000001</c:v>
                </c:pt>
                <c:pt idx="20">
                  <c:v>21.110000000000014</c:v>
                </c:pt>
                <c:pt idx="21">
                  <c:v>22.01</c:v>
                </c:pt>
                <c:pt idx="22">
                  <c:v>22.02</c:v>
                </c:pt>
                <c:pt idx="23">
                  <c:v>28.130000000000013</c:v>
                </c:pt>
                <c:pt idx="24">
                  <c:v>32.61</c:v>
                </c:pt>
                <c:pt idx="25">
                  <c:v>37.08</c:v>
                </c:pt>
                <c:pt idx="26">
                  <c:v>38.260000000000012</c:v>
                </c:pt>
                <c:pt idx="27">
                  <c:v>40.590000000000003</c:v>
                </c:pt>
                <c:pt idx="28" formatCode="0.00">
                  <c:v>44</c:v>
                </c:pt>
                <c:pt idx="29">
                  <c:v>45.03</c:v>
                </c:pt>
                <c:pt idx="30">
                  <c:v>46.09</c:v>
                </c:pt>
                <c:pt idx="31">
                  <c:v>58.86</c:v>
                </c:pt>
                <c:pt idx="32">
                  <c:v>61.09</c:v>
                </c:pt>
                <c:pt idx="33">
                  <c:v>73.39</c:v>
                </c:pt>
                <c:pt idx="34" formatCode="0.00">
                  <c:v>74</c:v>
                </c:pt>
                <c:pt idx="35">
                  <c:v>82.85</c:v>
                </c:pt>
                <c:pt idx="36">
                  <c:v>350.7</c:v>
                </c:pt>
                <c:pt idx="37">
                  <c:v>695.5</c:v>
                </c:pt>
                <c:pt idx="38">
                  <c:v>1402</c:v>
                </c:pt>
                <c:pt idx="39">
                  <c:v>3249</c:v>
                </c:pt>
                <c:pt idx="40">
                  <c:v>4874</c:v>
                </c:pt>
                <c:pt idx="41">
                  <c:v>6362</c:v>
                </c:pt>
                <c:pt idx="42">
                  <c:v>8526</c:v>
                </c:pt>
                <c:pt idx="43">
                  <c:v>14480</c:v>
                </c:pt>
                <c:pt idx="44">
                  <c:v>31909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507584"/>
        <c:axId val="51509120"/>
      </c:barChart>
      <c:lineChart>
        <c:grouping val="standard"/>
        <c:varyColors val="0"/>
        <c:ser>
          <c:idx val="1"/>
          <c:order val="1"/>
          <c:marker>
            <c:symbol val="none"/>
          </c:marker>
          <c:cat>
            <c:strRef>
              <c:f>Sedimentos!$D$5:$AV$5</c:f>
              <c:strCache>
                <c:ptCount val="45"/>
                <c:pt idx="0">
                  <c:v>Río Tigre</c:v>
                </c:pt>
                <c:pt idx="1">
                  <c:v>Quebrada Otomel</c:v>
                </c:pt>
                <c:pt idx="2">
                  <c:v>Cocha Venancio</c:v>
                </c:pt>
                <c:pt idx="3">
                  <c:v>Cocha Tipishca (Comunidad Caceres)</c:v>
                </c:pt>
                <c:pt idx="4">
                  <c:v>Quebrada Cementerio</c:v>
                </c:pt>
                <c:pt idx="5">
                  <c:v>Cocha Chanchari</c:v>
                </c:pt>
                <c:pt idx="6">
                  <c:v>Quebrada Balata</c:v>
                </c:pt>
                <c:pt idx="7">
                  <c:v>Cocha Tipishca de Bartra</c:v>
                </c:pt>
                <c:pt idx="8">
                  <c:v>Cocha Pashincocha</c:v>
                </c:pt>
                <c:pt idx="9">
                  <c:v>Quebrada San Antonio</c:v>
                </c:pt>
                <c:pt idx="10">
                  <c:v>Cocha Tipishca de Vista Alegre</c:v>
                </c:pt>
                <c:pt idx="11">
                  <c:v>Quebrada Bancal</c:v>
                </c:pt>
                <c:pt idx="12">
                  <c:v>Quebrada Tipishca de Caborey</c:v>
                </c:pt>
                <c:pt idx="13">
                  <c:v>Quebrada Afluente Piedra Negra</c:v>
                </c:pt>
                <c:pt idx="14">
                  <c:v>Quebrada Lupunillo</c:v>
                </c:pt>
                <c:pt idx="15">
                  <c:v>Quebrada Banco de Agua</c:v>
                </c:pt>
                <c:pt idx="16">
                  <c:v>Cocha Herminia</c:v>
                </c:pt>
                <c:pt idx="17">
                  <c:v>Quebrada Afluente Shinguito Grande</c:v>
                </c:pt>
                <c:pt idx="18">
                  <c:v>Quebrada Shiquilio</c:v>
                </c:pt>
                <c:pt idx="19">
                  <c:v>Quebrada Soldadoyacu</c:v>
                </c:pt>
                <c:pt idx="20">
                  <c:v>Quebrada Lisacaño</c:v>
                </c:pt>
                <c:pt idx="21">
                  <c:v>Quebrada Telespora</c:v>
                </c:pt>
                <c:pt idx="22">
                  <c:v>Cocha Samique</c:v>
                </c:pt>
                <c:pt idx="23">
                  <c:v>Quebrada Santa Barbara</c:v>
                </c:pt>
                <c:pt idx="24">
                  <c:v>Cocha Vista Alegre</c:v>
                </c:pt>
                <c:pt idx="25">
                  <c:v>Tipishca (Comunidad Marsella)</c:v>
                </c:pt>
                <c:pt idx="26">
                  <c:v>Quebrada Yamiyacu</c:v>
                </c:pt>
                <c:pt idx="27">
                  <c:v>Quebrada Limon</c:v>
                </c:pt>
                <c:pt idx="28">
                  <c:v>Cocha Isampa</c:v>
                </c:pt>
                <c:pt idx="29">
                  <c:v>Quebrada Pacococha</c:v>
                </c:pt>
                <c:pt idx="30">
                  <c:v>Cocha Boacocha</c:v>
                </c:pt>
                <c:pt idx="31">
                  <c:v>Cocha Sol Sol</c:v>
                </c:pt>
                <c:pt idx="32">
                  <c:v>Cocha Aucacocha</c:v>
                </c:pt>
                <c:pt idx="33">
                  <c:v>Quebrada Afluente Lupunillo</c:v>
                </c:pt>
                <c:pt idx="34">
                  <c:v>Cocha Montana</c:v>
                </c:pt>
                <c:pt idx="35">
                  <c:v>Quebrada Bufeo</c:v>
                </c:pt>
                <c:pt idx="36">
                  <c:v>Quebrada Piedra Negra</c:v>
                </c:pt>
                <c:pt idx="37">
                  <c:v>Quebrada Rafaelyacu</c:v>
                </c:pt>
                <c:pt idx="38">
                  <c:v>Quebrada Yanayacu</c:v>
                </c:pt>
                <c:pt idx="39">
                  <c:v>Quebrada Gringoyacu</c:v>
                </c:pt>
                <c:pt idx="40">
                  <c:v>Quebrada Cuicayacu</c:v>
                </c:pt>
                <c:pt idx="41">
                  <c:v>Cocha Camilonyacu</c:v>
                </c:pt>
                <c:pt idx="42">
                  <c:v>Quebrada Paushiyacu</c:v>
                </c:pt>
                <c:pt idx="43">
                  <c:v>Quebrada San Barbarillo</c:v>
                </c:pt>
                <c:pt idx="44">
                  <c:v>Quebrada Afluente Limon</c:v>
                </c:pt>
              </c:strCache>
            </c:strRef>
          </c:cat>
          <c:val>
            <c:numRef>
              <c:f>Sedimentos!$D$7:$AV$7</c:f>
              <c:numCache>
                <c:formatCode>General</c:formatCode>
                <c:ptCount val="45"/>
                <c:pt idx="0">
                  <c:v>5000</c:v>
                </c:pt>
                <c:pt idx="1">
                  <c:v>5000</c:v>
                </c:pt>
                <c:pt idx="2">
                  <c:v>5000</c:v>
                </c:pt>
                <c:pt idx="3">
                  <c:v>5000</c:v>
                </c:pt>
                <c:pt idx="4">
                  <c:v>5000</c:v>
                </c:pt>
                <c:pt idx="5">
                  <c:v>5000</c:v>
                </c:pt>
                <c:pt idx="6">
                  <c:v>5000</c:v>
                </c:pt>
                <c:pt idx="7">
                  <c:v>5000</c:v>
                </c:pt>
                <c:pt idx="8">
                  <c:v>5000</c:v>
                </c:pt>
                <c:pt idx="9">
                  <c:v>5000</c:v>
                </c:pt>
                <c:pt idx="10">
                  <c:v>5000</c:v>
                </c:pt>
                <c:pt idx="11">
                  <c:v>5000</c:v>
                </c:pt>
                <c:pt idx="12">
                  <c:v>5000</c:v>
                </c:pt>
                <c:pt idx="13">
                  <c:v>5000</c:v>
                </c:pt>
                <c:pt idx="14">
                  <c:v>5000</c:v>
                </c:pt>
                <c:pt idx="15">
                  <c:v>5000</c:v>
                </c:pt>
                <c:pt idx="16">
                  <c:v>5000</c:v>
                </c:pt>
                <c:pt idx="17">
                  <c:v>5000</c:v>
                </c:pt>
                <c:pt idx="18">
                  <c:v>5000</c:v>
                </c:pt>
                <c:pt idx="19">
                  <c:v>5000</c:v>
                </c:pt>
                <c:pt idx="20">
                  <c:v>5000</c:v>
                </c:pt>
                <c:pt idx="21">
                  <c:v>5000</c:v>
                </c:pt>
                <c:pt idx="22">
                  <c:v>5000</c:v>
                </c:pt>
                <c:pt idx="23">
                  <c:v>5000</c:v>
                </c:pt>
                <c:pt idx="24">
                  <c:v>5000</c:v>
                </c:pt>
                <c:pt idx="25">
                  <c:v>5000</c:v>
                </c:pt>
                <c:pt idx="26">
                  <c:v>5000</c:v>
                </c:pt>
                <c:pt idx="27">
                  <c:v>5000</c:v>
                </c:pt>
                <c:pt idx="28">
                  <c:v>5000</c:v>
                </c:pt>
                <c:pt idx="29">
                  <c:v>5000</c:v>
                </c:pt>
                <c:pt idx="30">
                  <c:v>5000</c:v>
                </c:pt>
                <c:pt idx="31">
                  <c:v>5000</c:v>
                </c:pt>
                <c:pt idx="32">
                  <c:v>5000</c:v>
                </c:pt>
                <c:pt idx="33">
                  <c:v>5000</c:v>
                </c:pt>
                <c:pt idx="34">
                  <c:v>5000</c:v>
                </c:pt>
                <c:pt idx="35">
                  <c:v>5000</c:v>
                </c:pt>
                <c:pt idx="36">
                  <c:v>5000</c:v>
                </c:pt>
                <c:pt idx="37">
                  <c:v>5000</c:v>
                </c:pt>
                <c:pt idx="38">
                  <c:v>5000</c:v>
                </c:pt>
                <c:pt idx="39">
                  <c:v>5000</c:v>
                </c:pt>
                <c:pt idx="40">
                  <c:v>5000</c:v>
                </c:pt>
                <c:pt idx="41">
                  <c:v>5000</c:v>
                </c:pt>
                <c:pt idx="42">
                  <c:v>5000</c:v>
                </c:pt>
                <c:pt idx="43">
                  <c:v>5000</c:v>
                </c:pt>
                <c:pt idx="44">
                  <c:v>5000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1507584"/>
        <c:axId val="51509120"/>
      </c:lineChart>
      <c:catAx>
        <c:axId val="515075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MX"/>
          </a:p>
        </c:txPr>
        <c:crossAx val="51509120"/>
        <c:crosses val="autoZero"/>
        <c:auto val="1"/>
        <c:lblAlgn val="ctr"/>
        <c:lblOffset val="100"/>
        <c:noMultiLvlLbl val="0"/>
      </c:catAx>
      <c:valAx>
        <c:axId val="51509120"/>
        <c:scaling>
          <c:orientation val="minMax"/>
          <c:max val="320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s-PE" sz="900"/>
                  <a:t>mg/Kg</a:t>
                </a:r>
              </a:p>
            </c:rich>
          </c:tx>
          <c:layout>
            <c:manualLayout>
              <c:xMode val="edge"/>
              <c:yMode val="edge"/>
              <c:x val="8.539653784219E-3"/>
              <c:y val="0.3802454780361757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51507584"/>
        <c:crosses val="autoZero"/>
        <c:crossBetween val="between"/>
        <c:majorUnit val="8000"/>
      </c:valAx>
    </c:plotArea>
    <c:plotVisOnly val="1"/>
    <c:dispBlanksAs val="gap"/>
    <c:showDLblsOverMax val="0"/>
  </c:chart>
  <c:txPr>
    <a:bodyPr/>
    <a:lstStyle/>
    <a:p>
      <a:pPr>
        <a:defRPr sz="800">
          <a:latin typeface="Arial Narrow" pitchFamily="34" charset="0"/>
        </a:defRPr>
      </a:pPr>
      <a:endParaRPr lang="es-MX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 dirty="0"/>
              <a:t>CADMIO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6.8751265026041133E-2"/>
          <c:y val="0.10161981971436253"/>
          <c:w val="0.91892511868618465"/>
          <c:h val="0.537450265836474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EECE1">
                <a:lumMod val="50000"/>
              </a:srgbClr>
            </a:solidFill>
          </c:spPr>
          <c:invertIfNegative val="0"/>
          <c:dLbls>
            <c:dLbl>
              <c:idx val="4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Sedimentos!$D$9:$AV$9</c:f>
              <c:strCache>
                <c:ptCount val="45"/>
                <c:pt idx="0">
                  <c:v>Quebrada Banco de Agua</c:v>
                </c:pt>
                <c:pt idx="1">
                  <c:v>Cocha Sol Sol</c:v>
                </c:pt>
                <c:pt idx="2">
                  <c:v>Quebrada Otomel</c:v>
                </c:pt>
                <c:pt idx="3">
                  <c:v>Cocha Chanchari</c:v>
                </c:pt>
                <c:pt idx="4">
                  <c:v>Río Tigre</c:v>
                </c:pt>
                <c:pt idx="5">
                  <c:v>Quebrada Balata</c:v>
                </c:pt>
                <c:pt idx="6">
                  <c:v>Quebrada Bancal</c:v>
                </c:pt>
                <c:pt idx="7">
                  <c:v>Cocha Venancio</c:v>
                </c:pt>
                <c:pt idx="8">
                  <c:v>Quebrada Cementerio</c:v>
                </c:pt>
                <c:pt idx="9">
                  <c:v>Quebrada Limon</c:v>
                </c:pt>
                <c:pt idx="10">
                  <c:v>Quebrada Afluente Shinguito Grande</c:v>
                </c:pt>
                <c:pt idx="11">
                  <c:v>Quebrada shiquilio</c:v>
                </c:pt>
                <c:pt idx="12">
                  <c:v>Tipishca (Comunidad Marsella)
</c:v>
                </c:pt>
                <c:pt idx="13">
                  <c:v>Cocha Camilonyacu</c:v>
                </c:pt>
                <c:pt idx="14">
                  <c:v>Quebrada Afluente Piedra Negra</c:v>
                </c:pt>
                <c:pt idx="15">
                  <c:v>Quebrada Lupunillo</c:v>
                </c:pt>
                <c:pt idx="16">
                  <c:v>Cocha Aucacocha</c:v>
                </c:pt>
                <c:pt idx="17">
                  <c:v>Quebrada San Antonio</c:v>
                </c:pt>
                <c:pt idx="18">
                  <c:v>Quebrada Yanayacu</c:v>
                </c:pt>
                <c:pt idx="19">
                  <c:v>Cocha Herminia</c:v>
                </c:pt>
                <c:pt idx="20">
                  <c:v>Cocha Tipishca de Bartra
</c:v>
                </c:pt>
                <c:pt idx="21">
                  <c:v>Quebrada Piedra Negra</c:v>
                </c:pt>
                <c:pt idx="22">
                  <c:v>Cocha Pashincocha</c:v>
                </c:pt>
                <c:pt idx="23">
                  <c:v>Quebrada Rafaelyacu</c:v>
                </c:pt>
                <c:pt idx="24">
                  <c:v>Quebrada Tipishca de Caborey
</c:v>
                </c:pt>
                <c:pt idx="25">
                  <c:v>Quebrada Santa Barbara</c:v>
                </c:pt>
                <c:pt idx="26">
                  <c:v>Quebrada Afluente Lupunillo</c:v>
                </c:pt>
                <c:pt idx="27">
                  <c:v>Cocha Samique</c:v>
                </c:pt>
                <c:pt idx="28">
                  <c:v>Cocha Tipishca (Comunidad Caceres)
</c:v>
                </c:pt>
                <c:pt idx="29">
                  <c:v>Quebrada Soldadoyacu</c:v>
                </c:pt>
                <c:pt idx="30">
                  <c:v>Cocha Tipishca de Vista Alegre
</c:v>
                </c:pt>
                <c:pt idx="31">
                  <c:v>Cocha Boacocha</c:v>
                </c:pt>
                <c:pt idx="32">
                  <c:v>Quebrada Cuicayacu</c:v>
                </c:pt>
                <c:pt idx="33">
                  <c:v>Quebrada Afluente Limon</c:v>
                </c:pt>
                <c:pt idx="34">
                  <c:v>Quebrada Yamiyacu</c:v>
                </c:pt>
                <c:pt idx="35">
                  <c:v>Quebrada Gringoyacu</c:v>
                </c:pt>
                <c:pt idx="36">
                  <c:v>Quebrada Paushiyacu</c:v>
                </c:pt>
                <c:pt idx="37">
                  <c:v>Quebrada Pacococha</c:v>
                </c:pt>
                <c:pt idx="38">
                  <c:v>Quebrada Lisacaño</c:v>
                </c:pt>
                <c:pt idx="39">
                  <c:v>Cocha Montana</c:v>
                </c:pt>
                <c:pt idx="40">
                  <c:v>Cocha Vista Alegre</c:v>
                </c:pt>
                <c:pt idx="41">
                  <c:v>Quebrada Bufeo</c:v>
                </c:pt>
                <c:pt idx="42">
                  <c:v>Cocha Isampa</c:v>
                </c:pt>
                <c:pt idx="43">
                  <c:v>Quebrada San Barbarillo</c:v>
                </c:pt>
                <c:pt idx="44">
                  <c:v>Quebrada Telespora</c:v>
                </c:pt>
              </c:strCache>
            </c:strRef>
          </c:cat>
          <c:val>
            <c:numRef>
              <c:f>Sedimentos!$D$10:$AV$10</c:f>
              <c:numCache>
                <c:formatCode>0.0</c:formatCode>
                <c:ptCount val="45"/>
                <c:pt idx="0">
                  <c:v>0.29435084241823589</c:v>
                </c:pt>
                <c:pt idx="1">
                  <c:v>0.75428457552809924</c:v>
                </c:pt>
                <c:pt idx="2">
                  <c:v>0.83983203359328196</c:v>
                </c:pt>
                <c:pt idx="3">
                  <c:v>0.8618276344731064</c:v>
                </c:pt>
                <c:pt idx="4">
                  <c:v>1.3142114731161303</c:v>
                </c:pt>
                <c:pt idx="5">
                  <c:v>1.4000793808295298</c:v>
                </c:pt>
                <c:pt idx="6">
                  <c:v>1.3966925682406861</c:v>
                </c:pt>
                <c:pt idx="7">
                  <c:v>1.4522862823061622</c:v>
                </c:pt>
                <c:pt idx="8">
                  <c:v>1.4686878727634201</c:v>
                </c:pt>
                <c:pt idx="9">
                  <c:v>1.506563245823388</c:v>
                </c:pt>
                <c:pt idx="10">
                  <c:v>1.5249850686840531</c:v>
                </c:pt>
                <c:pt idx="11">
                  <c:v>1.5225189318453578</c:v>
                </c:pt>
                <c:pt idx="12">
                  <c:v>1.5440445416583821</c:v>
                </c:pt>
                <c:pt idx="13">
                  <c:v>1.6066454436927984</c:v>
                </c:pt>
                <c:pt idx="14">
                  <c:v>1.686243280907824</c:v>
                </c:pt>
                <c:pt idx="15">
                  <c:v>1.7557631160572338</c:v>
                </c:pt>
                <c:pt idx="16">
                  <c:v>1.8629592850049648</c:v>
                </c:pt>
                <c:pt idx="17">
                  <c:v>1.9836032793441312</c:v>
                </c:pt>
                <c:pt idx="18">
                  <c:v>2.0378109452736322</c:v>
                </c:pt>
                <c:pt idx="19">
                  <c:v>2.1935096153846154</c:v>
                </c:pt>
                <c:pt idx="20">
                  <c:v>2.2603626943005182</c:v>
                </c:pt>
                <c:pt idx="21">
                  <c:v>2.2686744600752919</c:v>
                </c:pt>
                <c:pt idx="22">
                  <c:v>2.2748909163030544</c:v>
                </c:pt>
                <c:pt idx="23">
                  <c:v>2.4019999999999997</c:v>
                </c:pt>
                <c:pt idx="24">
                  <c:v>2.4290283886445425</c:v>
                </c:pt>
                <c:pt idx="25">
                  <c:v>2.4816066812487567</c:v>
                </c:pt>
                <c:pt idx="26">
                  <c:v>2.5659340659340684</c:v>
                </c:pt>
                <c:pt idx="27">
                  <c:v>2.7132015178749778</c:v>
                </c:pt>
                <c:pt idx="28">
                  <c:v>2.7060931899641578</c:v>
                </c:pt>
                <c:pt idx="29">
                  <c:v>2.8190324507266578</c:v>
                </c:pt>
                <c:pt idx="30">
                  <c:v>2.8460311128839253</c:v>
                </c:pt>
                <c:pt idx="31">
                  <c:v>2.9431007137192711</c:v>
                </c:pt>
                <c:pt idx="32">
                  <c:v>2.9484884645982463</c:v>
                </c:pt>
                <c:pt idx="33">
                  <c:v>3.026919242273181</c:v>
                </c:pt>
                <c:pt idx="34">
                  <c:v>3.0746209098164403</c:v>
                </c:pt>
                <c:pt idx="35">
                  <c:v>3.1435989614539652</c:v>
                </c:pt>
                <c:pt idx="36">
                  <c:v>3.2631263725294541</c:v>
                </c:pt>
                <c:pt idx="37">
                  <c:v>3.3137098383556181</c:v>
                </c:pt>
                <c:pt idx="38">
                  <c:v>3.3675298804780875</c:v>
                </c:pt>
                <c:pt idx="39">
                  <c:v>3.4276916964640449</c:v>
                </c:pt>
                <c:pt idx="40">
                  <c:v>3.5542288557213952</c:v>
                </c:pt>
                <c:pt idx="41">
                  <c:v>3.6180555555555558</c:v>
                </c:pt>
                <c:pt idx="42">
                  <c:v>3.6727963222066777</c:v>
                </c:pt>
                <c:pt idx="43">
                  <c:v>3.9767303102625293</c:v>
                </c:pt>
                <c:pt idx="44">
                  <c:v>4.2878367670364446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10208"/>
        <c:axId val="93711744"/>
      </c:barChart>
      <c:lineChart>
        <c:grouping val="standard"/>
        <c:varyColors val="0"/>
        <c:ser>
          <c:idx val="2"/>
          <c:order val="1"/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Sedimentos!$D$9:$AV$9</c:f>
              <c:strCache>
                <c:ptCount val="45"/>
                <c:pt idx="0">
                  <c:v>Quebrada Banco de Agua</c:v>
                </c:pt>
                <c:pt idx="1">
                  <c:v>Cocha Sol Sol</c:v>
                </c:pt>
                <c:pt idx="2">
                  <c:v>Quebrada Otomel</c:v>
                </c:pt>
                <c:pt idx="3">
                  <c:v>Cocha Chanchari</c:v>
                </c:pt>
                <c:pt idx="4">
                  <c:v>Río Tigre</c:v>
                </c:pt>
                <c:pt idx="5">
                  <c:v>Quebrada Balata</c:v>
                </c:pt>
                <c:pt idx="6">
                  <c:v>Quebrada Bancal</c:v>
                </c:pt>
                <c:pt idx="7">
                  <c:v>Cocha Venancio</c:v>
                </c:pt>
                <c:pt idx="8">
                  <c:v>Quebrada Cementerio</c:v>
                </c:pt>
                <c:pt idx="9">
                  <c:v>Quebrada Limon</c:v>
                </c:pt>
                <c:pt idx="10">
                  <c:v>Quebrada Afluente Shinguito Grande</c:v>
                </c:pt>
                <c:pt idx="11">
                  <c:v>Quebrada shiquilio</c:v>
                </c:pt>
                <c:pt idx="12">
                  <c:v>Tipishca (Comunidad Marsella)
</c:v>
                </c:pt>
                <c:pt idx="13">
                  <c:v>Cocha Camilonyacu</c:v>
                </c:pt>
                <c:pt idx="14">
                  <c:v>Quebrada Afluente Piedra Negra</c:v>
                </c:pt>
                <c:pt idx="15">
                  <c:v>Quebrada Lupunillo</c:v>
                </c:pt>
                <c:pt idx="16">
                  <c:v>Cocha Aucacocha</c:v>
                </c:pt>
                <c:pt idx="17">
                  <c:v>Quebrada San Antonio</c:v>
                </c:pt>
                <c:pt idx="18">
                  <c:v>Quebrada Yanayacu</c:v>
                </c:pt>
                <c:pt idx="19">
                  <c:v>Cocha Herminia</c:v>
                </c:pt>
                <c:pt idx="20">
                  <c:v>Cocha Tipishca de Bartra
</c:v>
                </c:pt>
                <c:pt idx="21">
                  <c:v>Quebrada Piedra Negra</c:v>
                </c:pt>
                <c:pt idx="22">
                  <c:v>Cocha Pashincocha</c:v>
                </c:pt>
                <c:pt idx="23">
                  <c:v>Quebrada Rafaelyacu</c:v>
                </c:pt>
                <c:pt idx="24">
                  <c:v>Quebrada Tipishca de Caborey
</c:v>
                </c:pt>
                <c:pt idx="25">
                  <c:v>Quebrada Santa Barbara</c:v>
                </c:pt>
                <c:pt idx="26">
                  <c:v>Quebrada Afluente Lupunillo</c:v>
                </c:pt>
                <c:pt idx="27">
                  <c:v>Cocha Samique</c:v>
                </c:pt>
                <c:pt idx="28">
                  <c:v>Cocha Tipishca (Comunidad Caceres)
</c:v>
                </c:pt>
                <c:pt idx="29">
                  <c:v>Quebrada Soldadoyacu</c:v>
                </c:pt>
                <c:pt idx="30">
                  <c:v>Cocha Tipishca de Vista Alegre
</c:v>
                </c:pt>
                <c:pt idx="31">
                  <c:v>Cocha Boacocha</c:v>
                </c:pt>
                <c:pt idx="32">
                  <c:v>Quebrada Cuicayacu</c:v>
                </c:pt>
                <c:pt idx="33">
                  <c:v>Quebrada Afluente Limon</c:v>
                </c:pt>
                <c:pt idx="34">
                  <c:v>Quebrada Yamiyacu</c:v>
                </c:pt>
                <c:pt idx="35">
                  <c:v>Quebrada Gringoyacu</c:v>
                </c:pt>
                <c:pt idx="36">
                  <c:v>Quebrada Paushiyacu</c:v>
                </c:pt>
                <c:pt idx="37">
                  <c:v>Quebrada Pacococha</c:v>
                </c:pt>
                <c:pt idx="38">
                  <c:v>Quebrada Lisacaño</c:v>
                </c:pt>
                <c:pt idx="39">
                  <c:v>Cocha Montana</c:v>
                </c:pt>
                <c:pt idx="40">
                  <c:v>Cocha Vista Alegre</c:v>
                </c:pt>
                <c:pt idx="41">
                  <c:v>Quebrada Bufeo</c:v>
                </c:pt>
                <c:pt idx="42">
                  <c:v>Cocha Isampa</c:v>
                </c:pt>
                <c:pt idx="43">
                  <c:v>Quebrada San Barbarillo</c:v>
                </c:pt>
                <c:pt idx="44">
                  <c:v>Quebrada Telespora</c:v>
                </c:pt>
              </c:strCache>
            </c:strRef>
          </c:cat>
          <c:val>
            <c:numRef>
              <c:f>Sedimentos!$D$11:$AV$11</c:f>
              <c:numCache>
                <c:formatCode>General</c:formatCode>
                <c:ptCount val="45"/>
                <c:pt idx="0">
                  <c:v>3.5</c:v>
                </c:pt>
                <c:pt idx="1">
                  <c:v>3.5</c:v>
                </c:pt>
                <c:pt idx="2">
                  <c:v>3.5</c:v>
                </c:pt>
                <c:pt idx="3">
                  <c:v>3.5</c:v>
                </c:pt>
                <c:pt idx="4">
                  <c:v>3.5</c:v>
                </c:pt>
                <c:pt idx="5">
                  <c:v>3.5</c:v>
                </c:pt>
                <c:pt idx="6">
                  <c:v>3.5</c:v>
                </c:pt>
                <c:pt idx="7">
                  <c:v>3.5</c:v>
                </c:pt>
                <c:pt idx="8">
                  <c:v>3.5</c:v>
                </c:pt>
                <c:pt idx="9">
                  <c:v>3.5</c:v>
                </c:pt>
                <c:pt idx="10">
                  <c:v>3.5</c:v>
                </c:pt>
                <c:pt idx="11">
                  <c:v>3.5</c:v>
                </c:pt>
                <c:pt idx="12">
                  <c:v>3.5</c:v>
                </c:pt>
                <c:pt idx="13">
                  <c:v>3.5</c:v>
                </c:pt>
                <c:pt idx="14">
                  <c:v>3.5</c:v>
                </c:pt>
                <c:pt idx="15">
                  <c:v>3.5</c:v>
                </c:pt>
                <c:pt idx="16">
                  <c:v>3.5</c:v>
                </c:pt>
                <c:pt idx="17">
                  <c:v>3.5</c:v>
                </c:pt>
                <c:pt idx="18">
                  <c:v>3.5</c:v>
                </c:pt>
                <c:pt idx="19">
                  <c:v>3.5</c:v>
                </c:pt>
                <c:pt idx="20">
                  <c:v>3.5</c:v>
                </c:pt>
                <c:pt idx="21">
                  <c:v>3.5</c:v>
                </c:pt>
                <c:pt idx="22">
                  <c:v>3.5</c:v>
                </c:pt>
                <c:pt idx="23">
                  <c:v>3.5</c:v>
                </c:pt>
                <c:pt idx="24">
                  <c:v>3.5</c:v>
                </c:pt>
                <c:pt idx="25">
                  <c:v>3.5</c:v>
                </c:pt>
                <c:pt idx="26">
                  <c:v>3.5</c:v>
                </c:pt>
                <c:pt idx="27">
                  <c:v>3.5</c:v>
                </c:pt>
                <c:pt idx="28">
                  <c:v>3.5</c:v>
                </c:pt>
                <c:pt idx="29">
                  <c:v>3.5</c:v>
                </c:pt>
                <c:pt idx="30">
                  <c:v>3.5</c:v>
                </c:pt>
                <c:pt idx="31">
                  <c:v>3.5</c:v>
                </c:pt>
                <c:pt idx="32">
                  <c:v>3.5</c:v>
                </c:pt>
                <c:pt idx="33">
                  <c:v>3.5</c:v>
                </c:pt>
                <c:pt idx="34">
                  <c:v>3.5</c:v>
                </c:pt>
                <c:pt idx="35">
                  <c:v>3.5</c:v>
                </c:pt>
                <c:pt idx="36">
                  <c:v>3.5</c:v>
                </c:pt>
                <c:pt idx="37">
                  <c:v>3.5</c:v>
                </c:pt>
                <c:pt idx="38">
                  <c:v>3.5</c:v>
                </c:pt>
                <c:pt idx="39">
                  <c:v>3.5</c:v>
                </c:pt>
                <c:pt idx="40">
                  <c:v>3.5</c:v>
                </c:pt>
                <c:pt idx="41">
                  <c:v>3.5</c:v>
                </c:pt>
                <c:pt idx="42">
                  <c:v>3.5</c:v>
                </c:pt>
                <c:pt idx="43">
                  <c:v>3.5</c:v>
                </c:pt>
                <c:pt idx="44">
                  <c:v>3.5</c:v>
                </c:pt>
              </c:numCache>
            </c:numRef>
          </c:val>
          <c:smooth val="0"/>
        </c:ser>
        <c:ser>
          <c:idx val="3"/>
          <c:order val="2"/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Sedimentos!$D$9:$AV$9</c:f>
              <c:strCache>
                <c:ptCount val="45"/>
                <c:pt idx="0">
                  <c:v>Quebrada Banco de Agua</c:v>
                </c:pt>
                <c:pt idx="1">
                  <c:v>Cocha Sol Sol</c:v>
                </c:pt>
                <c:pt idx="2">
                  <c:v>Quebrada Otomel</c:v>
                </c:pt>
                <c:pt idx="3">
                  <c:v>Cocha Chanchari</c:v>
                </c:pt>
                <c:pt idx="4">
                  <c:v>Río Tigre</c:v>
                </c:pt>
                <c:pt idx="5">
                  <c:v>Quebrada Balata</c:v>
                </c:pt>
                <c:pt idx="6">
                  <c:v>Quebrada Bancal</c:v>
                </c:pt>
                <c:pt idx="7">
                  <c:v>Cocha Venancio</c:v>
                </c:pt>
                <c:pt idx="8">
                  <c:v>Quebrada Cementerio</c:v>
                </c:pt>
                <c:pt idx="9">
                  <c:v>Quebrada Limon</c:v>
                </c:pt>
                <c:pt idx="10">
                  <c:v>Quebrada Afluente Shinguito Grande</c:v>
                </c:pt>
                <c:pt idx="11">
                  <c:v>Quebrada shiquilio</c:v>
                </c:pt>
                <c:pt idx="12">
                  <c:v>Tipishca (Comunidad Marsella)
</c:v>
                </c:pt>
                <c:pt idx="13">
                  <c:v>Cocha Camilonyacu</c:v>
                </c:pt>
                <c:pt idx="14">
                  <c:v>Quebrada Afluente Piedra Negra</c:v>
                </c:pt>
                <c:pt idx="15">
                  <c:v>Quebrada Lupunillo</c:v>
                </c:pt>
                <c:pt idx="16">
                  <c:v>Cocha Aucacocha</c:v>
                </c:pt>
                <c:pt idx="17">
                  <c:v>Quebrada San Antonio</c:v>
                </c:pt>
                <c:pt idx="18">
                  <c:v>Quebrada Yanayacu</c:v>
                </c:pt>
                <c:pt idx="19">
                  <c:v>Cocha Herminia</c:v>
                </c:pt>
                <c:pt idx="20">
                  <c:v>Cocha Tipishca de Bartra
</c:v>
                </c:pt>
                <c:pt idx="21">
                  <c:v>Quebrada Piedra Negra</c:v>
                </c:pt>
                <c:pt idx="22">
                  <c:v>Cocha Pashincocha</c:v>
                </c:pt>
                <c:pt idx="23">
                  <c:v>Quebrada Rafaelyacu</c:v>
                </c:pt>
                <c:pt idx="24">
                  <c:v>Quebrada Tipishca de Caborey
</c:v>
                </c:pt>
                <c:pt idx="25">
                  <c:v>Quebrada Santa Barbara</c:v>
                </c:pt>
                <c:pt idx="26">
                  <c:v>Quebrada Afluente Lupunillo</c:v>
                </c:pt>
                <c:pt idx="27">
                  <c:v>Cocha Samique</c:v>
                </c:pt>
                <c:pt idx="28">
                  <c:v>Cocha Tipishca (Comunidad Caceres)
</c:v>
                </c:pt>
                <c:pt idx="29">
                  <c:v>Quebrada Soldadoyacu</c:v>
                </c:pt>
                <c:pt idx="30">
                  <c:v>Cocha Tipishca de Vista Alegre
</c:v>
                </c:pt>
                <c:pt idx="31">
                  <c:v>Cocha Boacocha</c:v>
                </c:pt>
                <c:pt idx="32">
                  <c:v>Quebrada Cuicayacu</c:v>
                </c:pt>
                <c:pt idx="33">
                  <c:v>Quebrada Afluente Limon</c:v>
                </c:pt>
                <c:pt idx="34">
                  <c:v>Quebrada Yamiyacu</c:v>
                </c:pt>
                <c:pt idx="35">
                  <c:v>Quebrada Gringoyacu</c:v>
                </c:pt>
                <c:pt idx="36">
                  <c:v>Quebrada Paushiyacu</c:v>
                </c:pt>
                <c:pt idx="37">
                  <c:v>Quebrada Pacococha</c:v>
                </c:pt>
                <c:pt idx="38">
                  <c:v>Quebrada Lisacaño</c:v>
                </c:pt>
                <c:pt idx="39">
                  <c:v>Cocha Montana</c:v>
                </c:pt>
                <c:pt idx="40">
                  <c:v>Cocha Vista Alegre</c:v>
                </c:pt>
                <c:pt idx="41">
                  <c:v>Quebrada Bufeo</c:v>
                </c:pt>
                <c:pt idx="42">
                  <c:v>Cocha Isampa</c:v>
                </c:pt>
                <c:pt idx="43">
                  <c:v>Quebrada San Barbarillo</c:v>
                </c:pt>
                <c:pt idx="44">
                  <c:v>Quebrada Telespora</c:v>
                </c:pt>
              </c:strCache>
            </c:strRef>
          </c:cat>
          <c:val>
            <c:numRef>
              <c:f>Sedimentos!$D$12:$AV$12</c:f>
              <c:numCache>
                <c:formatCode>General</c:formatCode>
                <c:ptCount val="45"/>
                <c:pt idx="0">
                  <c:v>0.60000000000000042</c:v>
                </c:pt>
                <c:pt idx="1">
                  <c:v>0.60000000000000042</c:v>
                </c:pt>
                <c:pt idx="2">
                  <c:v>0.60000000000000042</c:v>
                </c:pt>
                <c:pt idx="3">
                  <c:v>0.60000000000000042</c:v>
                </c:pt>
                <c:pt idx="4">
                  <c:v>0.60000000000000042</c:v>
                </c:pt>
                <c:pt idx="5">
                  <c:v>0.60000000000000042</c:v>
                </c:pt>
                <c:pt idx="6">
                  <c:v>0.60000000000000042</c:v>
                </c:pt>
                <c:pt idx="7">
                  <c:v>0.60000000000000042</c:v>
                </c:pt>
                <c:pt idx="8">
                  <c:v>0.60000000000000042</c:v>
                </c:pt>
                <c:pt idx="9">
                  <c:v>0.60000000000000042</c:v>
                </c:pt>
                <c:pt idx="10">
                  <c:v>0.60000000000000042</c:v>
                </c:pt>
                <c:pt idx="11">
                  <c:v>0.60000000000000042</c:v>
                </c:pt>
                <c:pt idx="12">
                  <c:v>0.60000000000000042</c:v>
                </c:pt>
                <c:pt idx="13">
                  <c:v>0.60000000000000042</c:v>
                </c:pt>
                <c:pt idx="14">
                  <c:v>0.60000000000000042</c:v>
                </c:pt>
                <c:pt idx="15">
                  <c:v>0.60000000000000042</c:v>
                </c:pt>
                <c:pt idx="16">
                  <c:v>0.60000000000000042</c:v>
                </c:pt>
                <c:pt idx="17">
                  <c:v>0.60000000000000042</c:v>
                </c:pt>
                <c:pt idx="18">
                  <c:v>0.60000000000000042</c:v>
                </c:pt>
                <c:pt idx="19">
                  <c:v>0.60000000000000042</c:v>
                </c:pt>
                <c:pt idx="20">
                  <c:v>0.60000000000000042</c:v>
                </c:pt>
                <c:pt idx="21">
                  <c:v>0.60000000000000042</c:v>
                </c:pt>
                <c:pt idx="22">
                  <c:v>0.60000000000000042</c:v>
                </c:pt>
                <c:pt idx="23">
                  <c:v>0.60000000000000042</c:v>
                </c:pt>
                <c:pt idx="24">
                  <c:v>0.60000000000000042</c:v>
                </c:pt>
                <c:pt idx="25">
                  <c:v>0.60000000000000042</c:v>
                </c:pt>
                <c:pt idx="26">
                  <c:v>0.60000000000000042</c:v>
                </c:pt>
                <c:pt idx="27">
                  <c:v>0.60000000000000042</c:v>
                </c:pt>
                <c:pt idx="28">
                  <c:v>0.60000000000000042</c:v>
                </c:pt>
                <c:pt idx="29">
                  <c:v>0.60000000000000042</c:v>
                </c:pt>
                <c:pt idx="30">
                  <c:v>0.60000000000000042</c:v>
                </c:pt>
                <c:pt idx="31">
                  <c:v>0.60000000000000042</c:v>
                </c:pt>
                <c:pt idx="32">
                  <c:v>0.60000000000000042</c:v>
                </c:pt>
                <c:pt idx="33">
                  <c:v>0.60000000000000042</c:v>
                </c:pt>
                <c:pt idx="34">
                  <c:v>0.60000000000000042</c:v>
                </c:pt>
                <c:pt idx="35">
                  <c:v>0.60000000000000042</c:v>
                </c:pt>
                <c:pt idx="36">
                  <c:v>0.60000000000000042</c:v>
                </c:pt>
                <c:pt idx="37">
                  <c:v>0.60000000000000042</c:v>
                </c:pt>
                <c:pt idx="38">
                  <c:v>0.60000000000000042</c:v>
                </c:pt>
                <c:pt idx="39">
                  <c:v>0.60000000000000042</c:v>
                </c:pt>
                <c:pt idx="40">
                  <c:v>0.60000000000000042</c:v>
                </c:pt>
                <c:pt idx="41">
                  <c:v>0.60000000000000042</c:v>
                </c:pt>
                <c:pt idx="42">
                  <c:v>0.60000000000000042</c:v>
                </c:pt>
                <c:pt idx="43">
                  <c:v>0.60000000000000042</c:v>
                </c:pt>
                <c:pt idx="44">
                  <c:v>0.60000000000000042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710208"/>
        <c:axId val="93711744"/>
      </c:lineChart>
      <c:catAx>
        <c:axId val="937102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MX"/>
          </a:p>
        </c:txPr>
        <c:crossAx val="93711744"/>
        <c:crosses val="autoZero"/>
        <c:auto val="1"/>
        <c:lblAlgn val="ctr"/>
        <c:lblOffset val="100"/>
        <c:noMultiLvlLbl val="0"/>
      </c:catAx>
      <c:valAx>
        <c:axId val="93711744"/>
        <c:scaling>
          <c:orientation val="minMax"/>
          <c:max val="6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s-PE" sz="900"/>
                  <a:t>mg/Kg</a:t>
                </a:r>
              </a:p>
            </c:rich>
          </c:tx>
          <c:layout>
            <c:manualLayout>
              <c:xMode val="edge"/>
              <c:yMode val="edge"/>
              <c:x val="1.2800241186067965E-2"/>
              <c:y val="0.3802454347561226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93710208"/>
        <c:crosses val="autoZero"/>
        <c:crossBetween val="between"/>
        <c:majorUnit val="1.5"/>
      </c:valAx>
    </c:plotArea>
    <c:plotVisOnly val="1"/>
    <c:dispBlanksAs val="gap"/>
    <c:showDLblsOverMax val="0"/>
  </c:chart>
  <c:txPr>
    <a:bodyPr/>
    <a:lstStyle/>
    <a:p>
      <a:pPr>
        <a:defRPr sz="800">
          <a:latin typeface="Arial Narrow" pitchFamily="34" charset="0"/>
        </a:defRPr>
      </a:pPr>
      <a:endParaRPr lang="es-MX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MERCURIO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5.4151890669089514E-2"/>
          <c:y val="0.10161981971436247"/>
          <c:w val="0.93352449986011332"/>
          <c:h val="0.537450265836474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EECE1">
                <a:lumMod val="50000"/>
              </a:srgbClr>
            </a:solidFill>
          </c:spPr>
          <c:invertIfNegative val="0"/>
          <c:dLbls>
            <c:dLbl>
              <c:idx val="38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9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2"/>
              <c:layout/>
              <c:spPr/>
              <c:txPr>
                <a:bodyPr/>
                <a:lstStyle/>
                <a:p>
                  <a:pPr>
                    <a:defRPr b="1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3"/>
              <c:layout/>
              <c:spPr/>
              <c:txPr>
                <a:bodyPr/>
                <a:lstStyle/>
                <a:p>
                  <a:pPr>
                    <a:defRPr b="1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4"/>
              <c:layout/>
              <c:spPr/>
              <c:txPr>
                <a:bodyPr/>
                <a:lstStyle/>
                <a:p>
                  <a:pPr>
                    <a:defRPr b="1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Sedimentos!$D$14:$AV$14</c:f>
              <c:strCache>
                <c:ptCount val="45"/>
                <c:pt idx="0">
                  <c:v>Quebrada Paushiyacu</c:v>
                </c:pt>
                <c:pt idx="1">
                  <c:v>Quebrada Yamiyacu</c:v>
                </c:pt>
                <c:pt idx="2">
                  <c:v>Cocha Camilonyacu</c:v>
                </c:pt>
                <c:pt idx="3">
                  <c:v>Quebrada Piedra Negra</c:v>
                </c:pt>
                <c:pt idx="4">
                  <c:v>Quebrada Afluente Shinguito Grande</c:v>
                </c:pt>
                <c:pt idx="5">
                  <c:v>Quebrada Afluente Lupunillo</c:v>
                </c:pt>
                <c:pt idx="6">
                  <c:v>Quebrada Limon</c:v>
                </c:pt>
                <c:pt idx="7">
                  <c:v>Quebrada Afluente Limon</c:v>
                </c:pt>
                <c:pt idx="8">
                  <c:v>Quebrada Banco de Agua</c:v>
                </c:pt>
                <c:pt idx="9">
                  <c:v>Quebrada Cuicayacu</c:v>
                </c:pt>
                <c:pt idx="10">
                  <c:v>Cocha Pacococha</c:v>
                </c:pt>
                <c:pt idx="11">
                  <c:v>Cocha Boacocha</c:v>
                </c:pt>
                <c:pt idx="12">
                  <c:v>Cocha Samique</c:v>
                </c:pt>
                <c:pt idx="13">
                  <c:v>Quebrada Lisacaño</c:v>
                </c:pt>
                <c:pt idx="14">
                  <c:v>Quebrada Santa Barbara</c:v>
                </c:pt>
                <c:pt idx="15">
                  <c:v>Quebrada San Antonio</c:v>
                </c:pt>
                <c:pt idx="16">
                  <c:v>Cocha Isampa</c:v>
                </c:pt>
                <c:pt idx="17">
                  <c:v>Cocha Vista Alegre</c:v>
                </c:pt>
                <c:pt idx="18">
                  <c:v>Quebrada Bufeo</c:v>
                </c:pt>
                <c:pt idx="19">
                  <c:v>Cocha Herminia</c:v>
                </c:pt>
                <c:pt idx="20">
                  <c:v>Cocha Montana</c:v>
                </c:pt>
                <c:pt idx="21">
                  <c:v>Cocha Tipishca de Bartra
</c:v>
                </c:pt>
                <c:pt idx="22">
                  <c:v>Cocha Aucacocha</c:v>
                </c:pt>
                <c:pt idx="23">
                  <c:v>Quebrada Telespora</c:v>
                </c:pt>
                <c:pt idx="24">
                  <c:v>Cocha Sol Sol</c:v>
                </c:pt>
                <c:pt idx="25">
                  <c:v>Quebrada Gringoyacu</c:v>
                </c:pt>
                <c:pt idx="26">
                  <c:v>Cocha Tipishca (Comunidad Caceres)</c:v>
                </c:pt>
                <c:pt idx="27">
                  <c:v>Cocha Sol Sol</c:v>
                </c:pt>
                <c:pt idx="28">
                  <c:v>Cocha Tipishca (Comunidad Marsella)
</c:v>
                </c:pt>
                <c:pt idx="29">
                  <c:v>Quebrada Otomel</c:v>
                </c:pt>
                <c:pt idx="30">
                  <c:v>Cocha Venancio</c:v>
                </c:pt>
                <c:pt idx="31">
                  <c:v>Quebrada Cementerio</c:v>
                </c:pt>
                <c:pt idx="32">
                  <c:v>Quebrada Shiquilio</c:v>
                </c:pt>
                <c:pt idx="33">
                  <c:v>Cocha Chanchari</c:v>
                </c:pt>
                <c:pt idx="34">
                  <c:v>Quebrada Bancal</c:v>
                </c:pt>
                <c:pt idx="35">
                  <c:v>Río Tigre</c:v>
                </c:pt>
                <c:pt idx="36">
                  <c:v>Quebrada Bancal</c:v>
                </c:pt>
                <c:pt idx="37">
                  <c:v>Quebrada Yanayacu</c:v>
                </c:pt>
                <c:pt idx="38">
                  <c:v>Quebrada Rafaelyacu</c:v>
                </c:pt>
                <c:pt idx="39">
                  <c:v>Quebrada Afluente Piedra Negra</c:v>
                </c:pt>
                <c:pt idx="40">
                  <c:v>Quebrada Tipishca de Caborey
</c:v>
                </c:pt>
                <c:pt idx="41">
                  <c:v>Quebrada Lupunillo</c:v>
                </c:pt>
                <c:pt idx="42">
                  <c:v>Cocha Tipishca de Vista Alegre
</c:v>
                </c:pt>
                <c:pt idx="43">
                  <c:v>Cocha Pashincocha</c:v>
                </c:pt>
                <c:pt idx="44">
                  <c:v>Quebrada San Barbarillo</c:v>
                </c:pt>
              </c:strCache>
            </c:strRef>
          </c:cat>
          <c:val>
            <c:numRef>
              <c:f>Sedimentos!$D$15:$AV$15</c:f>
              <c:numCache>
                <c:formatCode>0.0</c:formatCode>
                <c:ptCount val="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 formatCode="0.00">
                  <c:v>7.0999999999999994E-2</c:v>
                </c:pt>
                <c:pt idx="39" formatCode="0.00">
                  <c:v>0.14732231734023493</c:v>
                </c:pt>
                <c:pt idx="40" formatCode="0.00">
                  <c:v>0.15093962415034001</c:v>
                </c:pt>
                <c:pt idx="41" formatCode="0.00">
                  <c:v>0.15798887122416541</c:v>
                </c:pt>
                <c:pt idx="42" formatCode="0.00">
                  <c:v>0.17351416035101724</c:v>
                </c:pt>
                <c:pt idx="43" formatCode="0.00">
                  <c:v>0.21816739389131323</c:v>
                </c:pt>
                <c:pt idx="44" formatCode="0.00">
                  <c:v>0.29534606205250635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3780608"/>
        <c:axId val="94581120"/>
      </c:barChart>
      <c:lineChart>
        <c:grouping val="standard"/>
        <c:varyColors val="0"/>
        <c:ser>
          <c:idx val="1"/>
          <c:order val="1"/>
          <c:marker>
            <c:symbol val="none"/>
          </c:marker>
          <c:cat>
            <c:strRef>
              <c:f>Sedimentos!$D$14:$AV$14</c:f>
              <c:strCache>
                <c:ptCount val="45"/>
                <c:pt idx="0">
                  <c:v>Quebrada Paushiyacu</c:v>
                </c:pt>
                <c:pt idx="1">
                  <c:v>Quebrada Yamiyacu</c:v>
                </c:pt>
                <c:pt idx="2">
                  <c:v>Cocha Camilonyacu</c:v>
                </c:pt>
                <c:pt idx="3">
                  <c:v>Quebrada Piedra Negra</c:v>
                </c:pt>
                <c:pt idx="4">
                  <c:v>Quebrada Afluente Shinguito Grande</c:v>
                </c:pt>
                <c:pt idx="5">
                  <c:v>Quebrada Afluente Lupunillo</c:v>
                </c:pt>
                <c:pt idx="6">
                  <c:v>Quebrada Limon</c:v>
                </c:pt>
                <c:pt idx="7">
                  <c:v>Quebrada Afluente Limon</c:v>
                </c:pt>
                <c:pt idx="8">
                  <c:v>Quebrada Banco de Agua</c:v>
                </c:pt>
                <c:pt idx="9">
                  <c:v>Quebrada Cuicayacu</c:v>
                </c:pt>
                <c:pt idx="10">
                  <c:v>Cocha Pacococha</c:v>
                </c:pt>
                <c:pt idx="11">
                  <c:v>Cocha Boacocha</c:v>
                </c:pt>
                <c:pt idx="12">
                  <c:v>Cocha Samique</c:v>
                </c:pt>
                <c:pt idx="13">
                  <c:v>Quebrada Lisacaño</c:v>
                </c:pt>
                <c:pt idx="14">
                  <c:v>Quebrada Santa Barbara</c:v>
                </c:pt>
                <c:pt idx="15">
                  <c:v>Quebrada San Antonio</c:v>
                </c:pt>
                <c:pt idx="16">
                  <c:v>Cocha Isampa</c:v>
                </c:pt>
                <c:pt idx="17">
                  <c:v>Cocha Vista Alegre</c:v>
                </c:pt>
                <c:pt idx="18">
                  <c:v>Quebrada Bufeo</c:v>
                </c:pt>
                <c:pt idx="19">
                  <c:v>Cocha Herminia</c:v>
                </c:pt>
                <c:pt idx="20">
                  <c:v>Cocha Montana</c:v>
                </c:pt>
                <c:pt idx="21">
                  <c:v>Cocha Tipishca de Bartra
</c:v>
                </c:pt>
                <c:pt idx="22">
                  <c:v>Cocha Aucacocha</c:v>
                </c:pt>
                <c:pt idx="23">
                  <c:v>Quebrada Telespora</c:v>
                </c:pt>
                <c:pt idx="24">
                  <c:v>Cocha Sol Sol</c:v>
                </c:pt>
                <c:pt idx="25">
                  <c:v>Quebrada Gringoyacu</c:v>
                </c:pt>
                <c:pt idx="26">
                  <c:v>Cocha Tipishca (Comunidad Caceres)</c:v>
                </c:pt>
                <c:pt idx="27">
                  <c:v>Cocha Sol Sol</c:v>
                </c:pt>
                <c:pt idx="28">
                  <c:v>Cocha Tipishca (Comunidad Marsella)
</c:v>
                </c:pt>
                <c:pt idx="29">
                  <c:v>Quebrada Otomel</c:v>
                </c:pt>
                <c:pt idx="30">
                  <c:v>Cocha Venancio</c:v>
                </c:pt>
                <c:pt idx="31">
                  <c:v>Quebrada Cementerio</c:v>
                </c:pt>
                <c:pt idx="32">
                  <c:v>Quebrada Shiquilio</c:v>
                </c:pt>
                <c:pt idx="33">
                  <c:v>Cocha Chanchari</c:v>
                </c:pt>
                <c:pt idx="34">
                  <c:v>Quebrada Bancal</c:v>
                </c:pt>
                <c:pt idx="35">
                  <c:v>Río Tigre</c:v>
                </c:pt>
                <c:pt idx="36">
                  <c:v>Quebrada Bancal</c:v>
                </c:pt>
                <c:pt idx="37">
                  <c:v>Quebrada Yanayacu</c:v>
                </c:pt>
                <c:pt idx="38">
                  <c:v>Quebrada Rafaelyacu</c:v>
                </c:pt>
                <c:pt idx="39">
                  <c:v>Quebrada Afluente Piedra Negra</c:v>
                </c:pt>
                <c:pt idx="40">
                  <c:v>Quebrada Tipishca de Caborey
</c:v>
                </c:pt>
                <c:pt idx="41">
                  <c:v>Quebrada Lupunillo</c:v>
                </c:pt>
                <c:pt idx="42">
                  <c:v>Cocha Tipishca de Vista Alegre
</c:v>
                </c:pt>
                <c:pt idx="43">
                  <c:v>Cocha Pashincocha</c:v>
                </c:pt>
                <c:pt idx="44">
                  <c:v>Quebrada San Barbarillo</c:v>
                </c:pt>
              </c:strCache>
            </c:strRef>
          </c:cat>
          <c:val>
            <c:numRef>
              <c:f>Sedimentos!$D$16:$AV$16</c:f>
              <c:numCache>
                <c:formatCode>General</c:formatCode>
                <c:ptCount val="45"/>
                <c:pt idx="0">
                  <c:v>0.17</c:v>
                </c:pt>
                <c:pt idx="1">
                  <c:v>0.17</c:v>
                </c:pt>
                <c:pt idx="2">
                  <c:v>0.17</c:v>
                </c:pt>
                <c:pt idx="3">
                  <c:v>0.17</c:v>
                </c:pt>
                <c:pt idx="4">
                  <c:v>0.17</c:v>
                </c:pt>
                <c:pt idx="5">
                  <c:v>0.17</c:v>
                </c:pt>
                <c:pt idx="6">
                  <c:v>0.17</c:v>
                </c:pt>
                <c:pt idx="7">
                  <c:v>0.17</c:v>
                </c:pt>
                <c:pt idx="8">
                  <c:v>0.17</c:v>
                </c:pt>
                <c:pt idx="9">
                  <c:v>0.17</c:v>
                </c:pt>
                <c:pt idx="10">
                  <c:v>0.17</c:v>
                </c:pt>
                <c:pt idx="11">
                  <c:v>0.17</c:v>
                </c:pt>
                <c:pt idx="12">
                  <c:v>0.17</c:v>
                </c:pt>
                <c:pt idx="13">
                  <c:v>0.17</c:v>
                </c:pt>
                <c:pt idx="14">
                  <c:v>0.17</c:v>
                </c:pt>
                <c:pt idx="15">
                  <c:v>0.17</c:v>
                </c:pt>
                <c:pt idx="16">
                  <c:v>0.17</c:v>
                </c:pt>
                <c:pt idx="17">
                  <c:v>0.17</c:v>
                </c:pt>
                <c:pt idx="18">
                  <c:v>0.17</c:v>
                </c:pt>
                <c:pt idx="19">
                  <c:v>0.17</c:v>
                </c:pt>
                <c:pt idx="20">
                  <c:v>0.17</c:v>
                </c:pt>
                <c:pt idx="21">
                  <c:v>0.17</c:v>
                </c:pt>
                <c:pt idx="22">
                  <c:v>0.17</c:v>
                </c:pt>
                <c:pt idx="23">
                  <c:v>0.17</c:v>
                </c:pt>
                <c:pt idx="24">
                  <c:v>0.17</c:v>
                </c:pt>
                <c:pt idx="25">
                  <c:v>0.17</c:v>
                </c:pt>
                <c:pt idx="26">
                  <c:v>0.17</c:v>
                </c:pt>
                <c:pt idx="27">
                  <c:v>0.17</c:v>
                </c:pt>
                <c:pt idx="28">
                  <c:v>0.17</c:v>
                </c:pt>
                <c:pt idx="29">
                  <c:v>0.17</c:v>
                </c:pt>
                <c:pt idx="30">
                  <c:v>0.17</c:v>
                </c:pt>
                <c:pt idx="31">
                  <c:v>0.17</c:v>
                </c:pt>
                <c:pt idx="32">
                  <c:v>0.17</c:v>
                </c:pt>
                <c:pt idx="33">
                  <c:v>0.17</c:v>
                </c:pt>
                <c:pt idx="34">
                  <c:v>0.17</c:v>
                </c:pt>
                <c:pt idx="35">
                  <c:v>0.17</c:v>
                </c:pt>
                <c:pt idx="36">
                  <c:v>0.17</c:v>
                </c:pt>
                <c:pt idx="37">
                  <c:v>0.17</c:v>
                </c:pt>
                <c:pt idx="38">
                  <c:v>0.17</c:v>
                </c:pt>
                <c:pt idx="39">
                  <c:v>0.17</c:v>
                </c:pt>
                <c:pt idx="40">
                  <c:v>0.17</c:v>
                </c:pt>
                <c:pt idx="41">
                  <c:v>0.17</c:v>
                </c:pt>
                <c:pt idx="42">
                  <c:v>0.17</c:v>
                </c:pt>
                <c:pt idx="43">
                  <c:v>0.17</c:v>
                </c:pt>
                <c:pt idx="44">
                  <c:v>0.17</c:v>
                </c:pt>
              </c:numCache>
            </c:numRef>
          </c:val>
          <c:smooth val="0"/>
        </c:ser>
        <c:ser>
          <c:idx val="2"/>
          <c:order val="2"/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Sedimentos!$D$14:$AV$14</c:f>
              <c:strCache>
                <c:ptCount val="45"/>
                <c:pt idx="0">
                  <c:v>Quebrada Paushiyacu</c:v>
                </c:pt>
                <c:pt idx="1">
                  <c:v>Quebrada Yamiyacu</c:v>
                </c:pt>
                <c:pt idx="2">
                  <c:v>Cocha Camilonyacu</c:v>
                </c:pt>
                <c:pt idx="3">
                  <c:v>Quebrada Piedra Negra</c:v>
                </c:pt>
                <c:pt idx="4">
                  <c:v>Quebrada Afluente Shinguito Grande</c:v>
                </c:pt>
                <c:pt idx="5">
                  <c:v>Quebrada Afluente Lupunillo</c:v>
                </c:pt>
                <c:pt idx="6">
                  <c:v>Quebrada Limon</c:v>
                </c:pt>
                <c:pt idx="7">
                  <c:v>Quebrada Afluente Limon</c:v>
                </c:pt>
                <c:pt idx="8">
                  <c:v>Quebrada Banco de Agua</c:v>
                </c:pt>
                <c:pt idx="9">
                  <c:v>Quebrada Cuicayacu</c:v>
                </c:pt>
                <c:pt idx="10">
                  <c:v>Cocha Pacococha</c:v>
                </c:pt>
                <c:pt idx="11">
                  <c:v>Cocha Boacocha</c:v>
                </c:pt>
                <c:pt idx="12">
                  <c:v>Cocha Samique</c:v>
                </c:pt>
                <c:pt idx="13">
                  <c:v>Quebrada Lisacaño</c:v>
                </c:pt>
                <c:pt idx="14">
                  <c:v>Quebrada Santa Barbara</c:v>
                </c:pt>
                <c:pt idx="15">
                  <c:v>Quebrada San Antonio</c:v>
                </c:pt>
                <c:pt idx="16">
                  <c:v>Cocha Isampa</c:v>
                </c:pt>
                <c:pt idx="17">
                  <c:v>Cocha Vista Alegre</c:v>
                </c:pt>
                <c:pt idx="18">
                  <c:v>Quebrada Bufeo</c:v>
                </c:pt>
                <c:pt idx="19">
                  <c:v>Cocha Herminia</c:v>
                </c:pt>
                <c:pt idx="20">
                  <c:v>Cocha Montana</c:v>
                </c:pt>
                <c:pt idx="21">
                  <c:v>Cocha Tipishca de Bartra
</c:v>
                </c:pt>
                <c:pt idx="22">
                  <c:v>Cocha Aucacocha</c:v>
                </c:pt>
                <c:pt idx="23">
                  <c:v>Quebrada Telespora</c:v>
                </c:pt>
                <c:pt idx="24">
                  <c:v>Cocha Sol Sol</c:v>
                </c:pt>
                <c:pt idx="25">
                  <c:v>Quebrada Gringoyacu</c:v>
                </c:pt>
                <c:pt idx="26">
                  <c:v>Cocha Tipishca (Comunidad Caceres)</c:v>
                </c:pt>
                <c:pt idx="27">
                  <c:v>Cocha Sol Sol</c:v>
                </c:pt>
                <c:pt idx="28">
                  <c:v>Cocha Tipishca (Comunidad Marsella)
</c:v>
                </c:pt>
                <c:pt idx="29">
                  <c:v>Quebrada Otomel</c:v>
                </c:pt>
                <c:pt idx="30">
                  <c:v>Cocha Venancio</c:v>
                </c:pt>
                <c:pt idx="31">
                  <c:v>Quebrada Cementerio</c:v>
                </c:pt>
                <c:pt idx="32">
                  <c:v>Quebrada Shiquilio</c:v>
                </c:pt>
                <c:pt idx="33">
                  <c:v>Cocha Chanchari</c:v>
                </c:pt>
                <c:pt idx="34">
                  <c:v>Quebrada Bancal</c:v>
                </c:pt>
                <c:pt idx="35">
                  <c:v>Río Tigre</c:v>
                </c:pt>
                <c:pt idx="36">
                  <c:v>Quebrada Bancal</c:v>
                </c:pt>
                <c:pt idx="37">
                  <c:v>Quebrada Yanayacu</c:v>
                </c:pt>
                <c:pt idx="38">
                  <c:v>Quebrada Rafaelyacu</c:v>
                </c:pt>
                <c:pt idx="39">
                  <c:v>Quebrada Afluente Piedra Negra</c:v>
                </c:pt>
                <c:pt idx="40">
                  <c:v>Quebrada Tipishca de Caborey
</c:v>
                </c:pt>
                <c:pt idx="41">
                  <c:v>Quebrada Lupunillo</c:v>
                </c:pt>
                <c:pt idx="42">
                  <c:v>Cocha Tipishca de Vista Alegre
</c:v>
                </c:pt>
                <c:pt idx="43">
                  <c:v>Cocha Pashincocha</c:v>
                </c:pt>
                <c:pt idx="44">
                  <c:v>Quebrada San Barbarillo</c:v>
                </c:pt>
              </c:strCache>
            </c:strRef>
          </c:cat>
          <c:val>
            <c:numRef>
              <c:f>Sedimentos!$D$17:$AV$17</c:f>
              <c:numCache>
                <c:formatCode>General</c:formatCode>
                <c:ptCount val="45"/>
                <c:pt idx="0">
                  <c:v>0.48600000000000027</c:v>
                </c:pt>
                <c:pt idx="1">
                  <c:v>0.48600000000000027</c:v>
                </c:pt>
                <c:pt idx="2">
                  <c:v>0.48600000000000027</c:v>
                </c:pt>
                <c:pt idx="3">
                  <c:v>0.48600000000000027</c:v>
                </c:pt>
                <c:pt idx="4">
                  <c:v>0.48600000000000027</c:v>
                </c:pt>
                <c:pt idx="5">
                  <c:v>0.48600000000000027</c:v>
                </c:pt>
                <c:pt idx="6">
                  <c:v>0.48600000000000027</c:v>
                </c:pt>
                <c:pt idx="7">
                  <c:v>0.48600000000000027</c:v>
                </c:pt>
                <c:pt idx="8">
                  <c:v>0.48600000000000027</c:v>
                </c:pt>
                <c:pt idx="9">
                  <c:v>0.48600000000000027</c:v>
                </c:pt>
                <c:pt idx="10">
                  <c:v>0.48600000000000027</c:v>
                </c:pt>
                <c:pt idx="11">
                  <c:v>0.48600000000000027</c:v>
                </c:pt>
                <c:pt idx="12">
                  <c:v>0.48600000000000027</c:v>
                </c:pt>
                <c:pt idx="13">
                  <c:v>0.48600000000000027</c:v>
                </c:pt>
                <c:pt idx="14">
                  <c:v>0.48600000000000027</c:v>
                </c:pt>
                <c:pt idx="15">
                  <c:v>0.48600000000000027</c:v>
                </c:pt>
                <c:pt idx="16">
                  <c:v>0.48600000000000027</c:v>
                </c:pt>
                <c:pt idx="17">
                  <c:v>0.48600000000000027</c:v>
                </c:pt>
                <c:pt idx="18">
                  <c:v>0.48600000000000027</c:v>
                </c:pt>
                <c:pt idx="19">
                  <c:v>0.48600000000000027</c:v>
                </c:pt>
                <c:pt idx="20">
                  <c:v>0.48600000000000027</c:v>
                </c:pt>
                <c:pt idx="21">
                  <c:v>0.48600000000000027</c:v>
                </c:pt>
                <c:pt idx="22">
                  <c:v>0.48600000000000027</c:v>
                </c:pt>
                <c:pt idx="23">
                  <c:v>0.48600000000000027</c:v>
                </c:pt>
                <c:pt idx="24">
                  <c:v>0.48600000000000027</c:v>
                </c:pt>
                <c:pt idx="25">
                  <c:v>0.48600000000000027</c:v>
                </c:pt>
                <c:pt idx="26">
                  <c:v>0.48600000000000027</c:v>
                </c:pt>
                <c:pt idx="27">
                  <c:v>0.48600000000000027</c:v>
                </c:pt>
                <c:pt idx="28">
                  <c:v>0.48600000000000027</c:v>
                </c:pt>
                <c:pt idx="29">
                  <c:v>0.48600000000000027</c:v>
                </c:pt>
                <c:pt idx="30">
                  <c:v>0.48600000000000027</c:v>
                </c:pt>
                <c:pt idx="31">
                  <c:v>0.48600000000000027</c:v>
                </c:pt>
                <c:pt idx="32">
                  <c:v>0.48600000000000027</c:v>
                </c:pt>
                <c:pt idx="33">
                  <c:v>0.48600000000000027</c:v>
                </c:pt>
                <c:pt idx="34">
                  <c:v>0.48600000000000027</c:v>
                </c:pt>
                <c:pt idx="35">
                  <c:v>0.48600000000000027</c:v>
                </c:pt>
                <c:pt idx="36">
                  <c:v>0.48600000000000027</c:v>
                </c:pt>
                <c:pt idx="37">
                  <c:v>0.48600000000000027</c:v>
                </c:pt>
                <c:pt idx="38">
                  <c:v>0.48600000000000027</c:v>
                </c:pt>
                <c:pt idx="39">
                  <c:v>0.48600000000000027</c:v>
                </c:pt>
                <c:pt idx="40">
                  <c:v>0.48600000000000027</c:v>
                </c:pt>
                <c:pt idx="41">
                  <c:v>0.48600000000000027</c:v>
                </c:pt>
                <c:pt idx="42">
                  <c:v>0.48600000000000027</c:v>
                </c:pt>
                <c:pt idx="43">
                  <c:v>0.48600000000000027</c:v>
                </c:pt>
                <c:pt idx="44">
                  <c:v>0.48600000000000027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780608"/>
        <c:axId val="94581120"/>
      </c:lineChart>
      <c:catAx>
        <c:axId val="9378060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MX"/>
          </a:p>
        </c:txPr>
        <c:crossAx val="94581120"/>
        <c:crosses val="autoZero"/>
        <c:auto val="1"/>
        <c:lblAlgn val="ctr"/>
        <c:lblOffset val="100"/>
        <c:noMultiLvlLbl val="0"/>
      </c:catAx>
      <c:valAx>
        <c:axId val="94581120"/>
        <c:scaling>
          <c:orientation val="minMax"/>
          <c:max val="0.60000000000000053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s-PE" sz="900" dirty="0"/>
                  <a:t>mg/Kg</a:t>
                </a:r>
              </a:p>
            </c:rich>
          </c:tx>
          <c:layout>
            <c:manualLayout>
              <c:xMode val="edge"/>
              <c:yMode val="edge"/>
              <c:x val="9.9414027554124203E-3"/>
              <c:y val="0.38024547803617575"/>
            </c:manualLayout>
          </c:layout>
          <c:overlay val="0"/>
        </c:title>
        <c:numFmt formatCode="0.0" sourceLinked="1"/>
        <c:majorTickMark val="out"/>
        <c:minorTickMark val="none"/>
        <c:tickLblPos val="nextTo"/>
        <c:crossAx val="93780608"/>
        <c:crosses val="autoZero"/>
        <c:crossBetween val="between"/>
        <c:majorUnit val="0.15000000000000013"/>
      </c:valAx>
    </c:plotArea>
    <c:plotVisOnly val="1"/>
    <c:dispBlanksAs val="gap"/>
    <c:showDLblsOverMax val="0"/>
  </c:chart>
  <c:txPr>
    <a:bodyPr/>
    <a:lstStyle/>
    <a:p>
      <a:pPr>
        <a:defRPr sz="800">
          <a:latin typeface="Arial Narrow" pitchFamily="34" charset="0"/>
        </a:defRPr>
      </a:pPr>
      <a:endParaRPr lang="es-MX"/>
    </a:p>
  </c:txPr>
  <c:externalData r:id="rId2">
    <c:autoUpdate val="0"/>
  </c:externalData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COBRE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5.4151890669089493E-2"/>
          <c:y val="0.10161981971436242"/>
          <c:w val="0.93352449986011332"/>
          <c:h val="0.537450265836474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EECE1">
                <a:lumMod val="50000"/>
              </a:srgbClr>
            </a:solidFill>
          </c:spPr>
          <c:invertIfNegative val="0"/>
          <c:dLbls>
            <c:dLbl>
              <c:idx val="44"/>
              <c:layout/>
              <c:spPr/>
              <c:txPr>
                <a:bodyPr/>
                <a:lstStyle/>
                <a:p>
                  <a:pPr>
                    <a:defRPr b="1"/>
                  </a:pPr>
                  <a:endParaRPr lang="es-MX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Sedimentos!$D$19:$AV$19</c:f>
              <c:strCache>
                <c:ptCount val="45"/>
                <c:pt idx="0">
                  <c:v>Quebrada Banco de Agua</c:v>
                </c:pt>
                <c:pt idx="1">
                  <c:v>Quebrada Afluente Piedra Negra</c:v>
                </c:pt>
                <c:pt idx="2">
                  <c:v>Quebrada San Antonio</c:v>
                </c:pt>
                <c:pt idx="3">
                  <c:v>Quebrada Otomel</c:v>
                </c:pt>
                <c:pt idx="4">
                  <c:v>Cocha Samique</c:v>
                </c:pt>
                <c:pt idx="5">
                  <c:v>Quebrada Yanayacu</c:v>
                </c:pt>
                <c:pt idx="6">
                  <c:v>Quebrada Afluente Shinguito Grande</c:v>
                </c:pt>
                <c:pt idx="7">
                  <c:v>Quebrada Lupunillo</c:v>
                </c:pt>
                <c:pt idx="8">
                  <c:v>Quebrada Santa Barbara</c:v>
                </c:pt>
                <c:pt idx="9">
                  <c:v>Cocha Herminia</c:v>
                </c:pt>
                <c:pt idx="10">
                  <c:v>Cocha Pashincocha</c:v>
                </c:pt>
                <c:pt idx="11">
                  <c:v>Quebrada Telespora</c:v>
                </c:pt>
                <c:pt idx="12">
                  <c:v>Quebrada Afluente Limon</c:v>
                </c:pt>
                <c:pt idx="13">
                  <c:v>Quebrada Tipishca de Caborey
</c:v>
                </c:pt>
                <c:pt idx="14">
                  <c:v>Río Tigre</c:v>
                </c:pt>
                <c:pt idx="15">
                  <c:v>Cocha Tipishca de Bartra
</c:v>
                </c:pt>
                <c:pt idx="16">
                  <c:v>Cocha Aucacocha</c:v>
                </c:pt>
                <c:pt idx="17">
                  <c:v>Cocha Boacocha</c:v>
                </c:pt>
                <c:pt idx="18">
                  <c:v>Cocha Tipishca (Comunidad Caceres)</c:v>
                </c:pt>
                <c:pt idx="19">
                  <c:v>Quebrada Piedra Negra</c:v>
                </c:pt>
                <c:pt idx="20">
                  <c:v>Quebrada Yamiyacu</c:v>
                </c:pt>
                <c:pt idx="21">
                  <c:v>Quebrada Bancal</c:v>
                </c:pt>
                <c:pt idx="22">
                  <c:v>Quebrada Cementerio</c:v>
                </c:pt>
                <c:pt idx="23">
                  <c:v>Cocha Tipishca (Comunidad Marsella)
</c:v>
                </c:pt>
                <c:pt idx="24">
                  <c:v>Cocha Camilonyacu</c:v>
                </c:pt>
                <c:pt idx="25">
                  <c:v>Quebrada Bancal</c:v>
                </c:pt>
                <c:pt idx="26">
                  <c:v>Cocha Tipishca de Vista Alegre
</c:v>
                </c:pt>
                <c:pt idx="27">
                  <c:v>Quebrada Shiquilio</c:v>
                </c:pt>
                <c:pt idx="28">
                  <c:v>Quebrada Soldadoyacu</c:v>
                </c:pt>
                <c:pt idx="29">
                  <c:v>Cocha Venancio</c:v>
                </c:pt>
                <c:pt idx="30">
                  <c:v>Quebrada Lisacaño</c:v>
                </c:pt>
                <c:pt idx="31">
                  <c:v>Quebrada Bufeo</c:v>
                </c:pt>
                <c:pt idx="32">
                  <c:v>Quebrada Rafaelyacu</c:v>
                </c:pt>
                <c:pt idx="33">
                  <c:v>Cocha Vista Alegre</c:v>
                </c:pt>
                <c:pt idx="34">
                  <c:v>Cocha Montana</c:v>
                </c:pt>
                <c:pt idx="35">
                  <c:v>Cocha Isampa</c:v>
                </c:pt>
                <c:pt idx="36">
                  <c:v>Quebrada Afluente Lupunillo</c:v>
                </c:pt>
                <c:pt idx="37">
                  <c:v>Quebrada Cuicayacu</c:v>
                </c:pt>
                <c:pt idx="38">
                  <c:v>Cocha Pacococha</c:v>
                </c:pt>
                <c:pt idx="39">
                  <c:v>Cocha Sol Sol</c:v>
                </c:pt>
                <c:pt idx="40">
                  <c:v>Quebrada Gringoyacu</c:v>
                </c:pt>
                <c:pt idx="41">
                  <c:v>Quebrada Paushiyacu</c:v>
                </c:pt>
                <c:pt idx="42">
                  <c:v>Cocha Chanchari</c:v>
                </c:pt>
                <c:pt idx="43">
                  <c:v>Quebrada San Barbarillo</c:v>
                </c:pt>
                <c:pt idx="44">
                  <c:v>Quebrada Limon</c:v>
                </c:pt>
              </c:strCache>
            </c:strRef>
          </c:cat>
          <c:val>
            <c:numRef>
              <c:f>Sedimentos!$D$20:$AV$20</c:f>
              <c:numCache>
                <c:formatCode>0.0</c:formatCode>
                <c:ptCount val="45"/>
                <c:pt idx="0">
                  <c:v>3.2566897918731401</c:v>
                </c:pt>
                <c:pt idx="1">
                  <c:v>3.5198088791558799</c:v>
                </c:pt>
                <c:pt idx="2">
                  <c:v>7.309538092381529</c:v>
                </c:pt>
                <c:pt idx="3">
                  <c:v>7.765446910617877</c:v>
                </c:pt>
                <c:pt idx="4">
                  <c:v>8.6818454164170156</c:v>
                </c:pt>
                <c:pt idx="5">
                  <c:v>9.3174129353233948</c:v>
                </c:pt>
                <c:pt idx="6">
                  <c:v>11.160660959585918</c:v>
                </c:pt>
                <c:pt idx="7">
                  <c:v>11.216216216216226</c:v>
                </c:pt>
                <c:pt idx="8">
                  <c:v>11.825412606880105</c:v>
                </c:pt>
                <c:pt idx="9">
                  <c:v>11.778846153846153</c:v>
                </c:pt>
                <c:pt idx="10">
                  <c:v>12.624950416501388</c:v>
                </c:pt>
                <c:pt idx="11">
                  <c:v>14.090729001584785</c:v>
                </c:pt>
                <c:pt idx="12">
                  <c:v>14.240279162512449</c:v>
                </c:pt>
                <c:pt idx="13">
                  <c:v>14.154338264694118</c:v>
                </c:pt>
                <c:pt idx="14">
                  <c:v>14.479312412552471</c:v>
                </c:pt>
                <c:pt idx="15">
                  <c:v>14.65773216420885</c:v>
                </c:pt>
                <c:pt idx="16">
                  <c:v>14.695134061569027</c:v>
                </c:pt>
                <c:pt idx="17">
                  <c:v>14.826526566217302</c:v>
                </c:pt>
                <c:pt idx="18">
                  <c:v>15.387295898048594</c:v>
                </c:pt>
                <c:pt idx="19">
                  <c:v>15.825242718446615</c:v>
                </c:pt>
                <c:pt idx="20">
                  <c:v>15.914804469273745</c:v>
                </c:pt>
                <c:pt idx="21">
                  <c:v>15.886088509624935</c:v>
                </c:pt>
                <c:pt idx="22">
                  <c:v>16.047713717693828</c:v>
                </c:pt>
                <c:pt idx="23">
                  <c:v>16.228872539272206</c:v>
                </c:pt>
                <c:pt idx="24">
                  <c:v>16.294269797055307</c:v>
                </c:pt>
                <c:pt idx="25">
                  <c:v>16.286112771468407</c:v>
                </c:pt>
                <c:pt idx="26">
                  <c:v>16.636418029517351</c:v>
                </c:pt>
                <c:pt idx="27">
                  <c:v>16.99780789159027</c:v>
                </c:pt>
                <c:pt idx="28">
                  <c:v>17.873780609197688</c:v>
                </c:pt>
                <c:pt idx="29">
                  <c:v>18.827037773359827</c:v>
                </c:pt>
                <c:pt idx="30">
                  <c:v>20.706175298804791</c:v>
                </c:pt>
                <c:pt idx="31">
                  <c:v>20.79067460317459</c:v>
                </c:pt>
                <c:pt idx="32">
                  <c:v>21.971999999999987</c:v>
                </c:pt>
                <c:pt idx="33">
                  <c:v>22.133333333333319</c:v>
                </c:pt>
                <c:pt idx="34">
                  <c:v>22.475168851807709</c:v>
                </c:pt>
                <c:pt idx="35">
                  <c:v>22.921247251648996</c:v>
                </c:pt>
                <c:pt idx="36">
                  <c:v>23.345654345654349</c:v>
                </c:pt>
                <c:pt idx="37">
                  <c:v>26.274860779634064</c:v>
                </c:pt>
                <c:pt idx="38">
                  <c:v>26.28617042506486</c:v>
                </c:pt>
                <c:pt idx="39">
                  <c:v>26.378039059386197</c:v>
                </c:pt>
                <c:pt idx="40">
                  <c:v>27.338725783902536</c:v>
                </c:pt>
                <c:pt idx="41">
                  <c:v>27.425633859053679</c:v>
                </c:pt>
                <c:pt idx="42">
                  <c:v>30.394921015796854</c:v>
                </c:pt>
                <c:pt idx="43">
                  <c:v>32.585521081941124</c:v>
                </c:pt>
                <c:pt idx="44">
                  <c:v>39.500795544948289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640384"/>
        <c:axId val="94646272"/>
      </c:barChart>
      <c:lineChart>
        <c:grouping val="standard"/>
        <c:varyColors val="0"/>
        <c:ser>
          <c:idx val="1"/>
          <c:order val="1"/>
          <c:marker>
            <c:symbol val="none"/>
          </c:marker>
          <c:cat>
            <c:strRef>
              <c:f>Sedimentos!$D$19:$AV$19</c:f>
              <c:strCache>
                <c:ptCount val="45"/>
                <c:pt idx="0">
                  <c:v>Quebrada Banco de Agua</c:v>
                </c:pt>
                <c:pt idx="1">
                  <c:v>Quebrada Afluente Piedra Negra</c:v>
                </c:pt>
                <c:pt idx="2">
                  <c:v>Quebrada San Antonio</c:v>
                </c:pt>
                <c:pt idx="3">
                  <c:v>Quebrada Otomel</c:v>
                </c:pt>
                <c:pt idx="4">
                  <c:v>Cocha Samique</c:v>
                </c:pt>
                <c:pt idx="5">
                  <c:v>Quebrada Yanayacu</c:v>
                </c:pt>
                <c:pt idx="6">
                  <c:v>Quebrada Afluente Shinguito Grande</c:v>
                </c:pt>
                <c:pt idx="7">
                  <c:v>Quebrada Lupunillo</c:v>
                </c:pt>
                <c:pt idx="8">
                  <c:v>Quebrada Santa Barbara</c:v>
                </c:pt>
                <c:pt idx="9">
                  <c:v>Cocha Herminia</c:v>
                </c:pt>
                <c:pt idx="10">
                  <c:v>Cocha Pashincocha</c:v>
                </c:pt>
                <c:pt idx="11">
                  <c:v>Quebrada Telespora</c:v>
                </c:pt>
                <c:pt idx="12">
                  <c:v>Quebrada Afluente Limon</c:v>
                </c:pt>
                <c:pt idx="13">
                  <c:v>Quebrada Tipishca de Caborey
</c:v>
                </c:pt>
                <c:pt idx="14">
                  <c:v>Río Tigre</c:v>
                </c:pt>
                <c:pt idx="15">
                  <c:v>Cocha Tipishca de Bartra
</c:v>
                </c:pt>
                <c:pt idx="16">
                  <c:v>Cocha Aucacocha</c:v>
                </c:pt>
                <c:pt idx="17">
                  <c:v>Cocha Boacocha</c:v>
                </c:pt>
                <c:pt idx="18">
                  <c:v>Cocha Tipishca (Comunidad Caceres)</c:v>
                </c:pt>
                <c:pt idx="19">
                  <c:v>Quebrada Piedra Negra</c:v>
                </c:pt>
                <c:pt idx="20">
                  <c:v>Quebrada Yamiyacu</c:v>
                </c:pt>
                <c:pt idx="21">
                  <c:v>Quebrada Bancal</c:v>
                </c:pt>
                <c:pt idx="22">
                  <c:v>Quebrada Cementerio</c:v>
                </c:pt>
                <c:pt idx="23">
                  <c:v>Cocha Tipishca (Comunidad Marsella)
</c:v>
                </c:pt>
                <c:pt idx="24">
                  <c:v>Cocha Camilonyacu</c:v>
                </c:pt>
                <c:pt idx="25">
                  <c:v>Quebrada Bancal</c:v>
                </c:pt>
                <c:pt idx="26">
                  <c:v>Cocha Tipishca de Vista Alegre
</c:v>
                </c:pt>
                <c:pt idx="27">
                  <c:v>Quebrada Shiquilio</c:v>
                </c:pt>
                <c:pt idx="28">
                  <c:v>Quebrada Soldadoyacu</c:v>
                </c:pt>
                <c:pt idx="29">
                  <c:v>Cocha Venancio</c:v>
                </c:pt>
                <c:pt idx="30">
                  <c:v>Quebrada Lisacaño</c:v>
                </c:pt>
                <c:pt idx="31">
                  <c:v>Quebrada Bufeo</c:v>
                </c:pt>
                <c:pt idx="32">
                  <c:v>Quebrada Rafaelyacu</c:v>
                </c:pt>
                <c:pt idx="33">
                  <c:v>Cocha Vista Alegre</c:v>
                </c:pt>
                <c:pt idx="34">
                  <c:v>Cocha Montana</c:v>
                </c:pt>
                <c:pt idx="35">
                  <c:v>Cocha Isampa</c:v>
                </c:pt>
                <c:pt idx="36">
                  <c:v>Quebrada Afluente Lupunillo</c:v>
                </c:pt>
                <c:pt idx="37">
                  <c:v>Quebrada Cuicayacu</c:v>
                </c:pt>
                <c:pt idx="38">
                  <c:v>Cocha Pacococha</c:v>
                </c:pt>
                <c:pt idx="39">
                  <c:v>Cocha Sol Sol</c:v>
                </c:pt>
                <c:pt idx="40">
                  <c:v>Quebrada Gringoyacu</c:v>
                </c:pt>
                <c:pt idx="41">
                  <c:v>Quebrada Paushiyacu</c:v>
                </c:pt>
                <c:pt idx="42">
                  <c:v>Cocha Chanchari</c:v>
                </c:pt>
                <c:pt idx="43">
                  <c:v>Quebrada San Barbarillo</c:v>
                </c:pt>
                <c:pt idx="44">
                  <c:v>Quebrada Limon</c:v>
                </c:pt>
              </c:strCache>
            </c:strRef>
          </c:cat>
          <c:val>
            <c:numRef>
              <c:f>Sedimentos!$D$21:$AV$21</c:f>
              <c:numCache>
                <c:formatCode>General</c:formatCode>
                <c:ptCount val="45"/>
                <c:pt idx="0">
                  <c:v>35.700000000000003</c:v>
                </c:pt>
                <c:pt idx="1">
                  <c:v>35.700000000000003</c:v>
                </c:pt>
                <c:pt idx="2">
                  <c:v>35.700000000000003</c:v>
                </c:pt>
                <c:pt idx="3">
                  <c:v>35.700000000000003</c:v>
                </c:pt>
                <c:pt idx="4">
                  <c:v>35.700000000000003</c:v>
                </c:pt>
                <c:pt idx="5">
                  <c:v>35.700000000000003</c:v>
                </c:pt>
                <c:pt idx="6">
                  <c:v>35.700000000000003</c:v>
                </c:pt>
                <c:pt idx="7">
                  <c:v>35.700000000000003</c:v>
                </c:pt>
                <c:pt idx="8">
                  <c:v>35.700000000000003</c:v>
                </c:pt>
                <c:pt idx="9">
                  <c:v>35.700000000000003</c:v>
                </c:pt>
                <c:pt idx="10">
                  <c:v>35.700000000000003</c:v>
                </c:pt>
                <c:pt idx="11">
                  <c:v>35.700000000000003</c:v>
                </c:pt>
                <c:pt idx="12">
                  <c:v>35.700000000000003</c:v>
                </c:pt>
                <c:pt idx="13">
                  <c:v>35.700000000000003</c:v>
                </c:pt>
                <c:pt idx="14">
                  <c:v>35.700000000000003</c:v>
                </c:pt>
                <c:pt idx="15">
                  <c:v>35.700000000000003</c:v>
                </c:pt>
                <c:pt idx="16">
                  <c:v>35.700000000000003</c:v>
                </c:pt>
                <c:pt idx="17">
                  <c:v>35.700000000000003</c:v>
                </c:pt>
                <c:pt idx="18">
                  <c:v>35.700000000000003</c:v>
                </c:pt>
                <c:pt idx="19">
                  <c:v>35.700000000000003</c:v>
                </c:pt>
                <c:pt idx="20">
                  <c:v>35.700000000000003</c:v>
                </c:pt>
                <c:pt idx="21">
                  <c:v>35.700000000000003</c:v>
                </c:pt>
                <c:pt idx="22">
                  <c:v>35.700000000000003</c:v>
                </c:pt>
                <c:pt idx="23">
                  <c:v>35.700000000000003</c:v>
                </c:pt>
                <c:pt idx="24">
                  <c:v>35.700000000000003</c:v>
                </c:pt>
                <c:pt idx="25">
                  <c:v>35.700000000000003</c:v>
                </c:pt>
                <c:pt idx="26">
                  <c:v>35.700000000000003</c:v>
                </c:pt>
                <c:pt idx="27">
                  <c:v>35.700000000000003</c:v>
                </c:pt>
                <c:pt idx="28">
                  <c:v>35.700000000000003</c:v>
                </c:pt>
                <c:pt idx="29">
                  <c:v>35.700000000000003</c:v>
                </c:pt>
                <c:pt idx="30">
                  <c:v>35.700000000000003</c:v>
                </c:pt>
                <c:pt idx="31">
                  <c:v>35.700000000000003</c:v>
                </c:pt>
                <c:pt idx="32">
                  <c:v>35.700000000000003</c:v>
                </c:pt>
                <c:pt idx="33">
                  <c:v>35.700000000000003</c:v>
                </c:pt>
                <c:pt idx="34">
                  <c:v>35.700000000000003</c:v>
                </c:pt>
                <c:pt idx="35">
                  <c:v>35.700000000000003</c:v>
                </c:pt>
                <c:pt idx="36">
                  <c:v>35.700000000000003</c:v>
                </c:pt>
                <c:pt idx="37">
                  <c:v>35.700000000000003</c:v>
                </c:pt>
                <c:pt idx="38">
                  <c:v>35.700000000000003</c:v>
                </c:pt>
                <c:pt idx="39">
                  <c:v>35.700000000000003</c:v>
                </c:pt>
                <c:pt idx="40">
                  <c:v>35.700000000000003</c:v>
                </c:pt>
                <c:pt idx="41">
                  <c:v>35.700000000000003</c:v>
                </c:pt>
                <c:pt idx="42">
                  <c:v>35.700000000000003</c:v>
                </c:pt>
                <c:pt idx="43">
                  <c:v>35.700000000000003</c:v>
                </c:pt>
                <c:pt idx="44">
                  <c:v>35.700000000000003</c:v>
                </c:pt>
              </c:numCache>
            </c:numRef>
          </c:val>
          <c:smooth val="0"/>
        </c:ser>
        <c:ser>
          <c:idx val="2"/>
          <c:order val="2"/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Sedimentos!$D$19:$AV$19</c:f>
              <c:strCache>
                <c:ptCount val="45"/>
                <c:pt idx="0">
                  <c:v>Quebrada Banco de Agua</c:v>
                </c:pt>
                <c:pt idx="1">
                  <c:v>Quebrada Afluente Piedra Negra</c:v>
                </c:pt>
                <c:pt idx="2">
                  <c:v>Quebrada San Antonio</c:v>
                </c:pt>
                <c:pt idx="3">
                  <c:v>Quebrada Otomel</c:v>
                </c:pt>
                <c:pt idx="4">
                  <c:v>Cocha Samique</c:v>
                </c:pt>
                <c:pt idx="5">
                  <c:v>Quebrada Yanayacu</c:v>
                </c:pt>
                <c:pt idx="6">
                  <c:v>Quebrada Afluente Shinguito Grande</c:v>
                </c:pt>
                <c:pt idx="7">
                  <c:v>Quebrada Lupunillo</c:v>
                </c:pt>
                <c:pt idx="8">
                  <c:v>Quebrada Santa Barbara</c:v>
                </c:pt>
                <c:pt idx="9">
                  <c:v>Cocha Herminia</c:v>
                </c:pt>
                <c:pt idx="10">
                  <c:v>Cocha Pashincocha</c:v>
                </c:pt>
                <c:pt idx="11">
                  <c:v>Quebrada Telespora</c:v>
                </c:pt>
                <c:pt idx="12">
                  <c:v>Quebrada Afluente Limon</c:v>
                </c:pt>
                <c:pt idx="13">
                  <c:v>Quebrada Tipishca de Caborey
</c:v>
                </c:pt>
                <c:pt idx="14">
                  <c:v>Río Tigre</c:v>
                </c:pt>
                <c:pt idx="15">
                  <c:v>Cocha Tipishca de Bartra
</c:v>
                </c:pt>
                <c:pt idx="16">
                  <c:v>Cocha Aucacocha</c:v>
                </c:pt>
                <c:pt idx="17">
                  <c:v>Cocha Boacocha</c:v>
                </c:pt>
                <c:pt idx="18">
                  <c:v>Cocha Tipishca (Comunidad Caceres)</c:v>
                </c:pt>
                <c:pt idx="19">
                  <c:v>Quebrada Piedra Negra</c:v>
                </c:pt>
                <c:pt idx="20">
                  <c:v>Quebrada Yamiyacu</c:v>
                </c:pt>
                <c:pt idx="21">
                  <c:v>Quebrada Bancal</c:v>
                </c:pt>
                <c:pt idx="22">
                  <c:v>Quebrada Cementerio</c:v>
                </c:pt>
                <c:pt idx="23">
                  <c:v>Cocha Tipishca (Comunidad Marsella)
</c:v>
                </c:pt>
                <c:pt idx="24">
                  <c:v>Cocha Camilonyacu</c:v>
                </c:pt>
                <c:pt idx="25">
                  <c:v>Quebrada Bancal</c:v>
                </c:pt>
                <c:pt idx="26">
                  <c:v>Cocha Tipishca de Vista Alegre
</c:v>
                </c:pt>
                <c:pt idx="27">
                  <c:v>Quebrada Shiquilio</c:v>
                </c:pt>
                <c:pt idx="28">
                  <c:v>Quebrada Soldadoyacu</c:v>
                </c:pt>
                <c:pt idx="29">
                  <c:v>Cocha Venancio</c:v>
                </c:pt>
                <c:pt idx="30">
                  <c:v>Quebrada Lisacaño</c:v>
                </c:pt>
                <c:pt idx="31">
                  <c:v>Quebrada Bufeo</c:v>
                </c:pt>
                <c:pt idx="32">
                  <c:v>Quebrada Rafaelyacu</c:v>
                </c:pt>
                <c:pt idx="33">
                  <c:v>Cocha Vista Alegre</c:v>
                </c:pt>
                <c:pt idx="34">
                  <c:v>Cocha Montana</c:v>
                </c:pt>
                <c:pt idx="35">
                  <c:v>Cocha Isampa</c:v>
                </c:pt>
                <c:pt idx="36">
                  <c:v>Quebrada Afluente Lupunillo</c:v>
                </c:pt>
                <c:pt idx="37">
                  <c:v>Quebrada Cuicayacu</c:v>
                </c:pt>
                <c:pt idx="38">
                  <c:v>Cocha Pacococha</c:v>
                </c:pt>
                <c:pt idx="39">
                  <c:v>Cocha Sol Sol</c:v>
                </c:pt>
                <c:pt idx="40">
                  <c:v>Quebrada Gringoyacu</c:v>
                </c:pt>
                <c:pt idx="41">
                  <c:v>Quebrada Paushiyacu</c:v>
                </c:pt>
                <c:pt idx="42">
                  <c:v>Cocha Chanchari</c:v>
                </c:pt>
                <c:pt idx="43">
                  <c:v>Quebrada San Barbarillo</c:v>
                </c:pt>
                <c:pt idx="44">
                  <c:v>Quebrada Limon</c:v>
                </c:pt>
              </c:strCache>
            </c:strRef>
          </c:cat>
          <c:val>
            <c:numRef>
              <c:f>Sedimentos!$D$22:$AV$22</c:f>
              <c:numCache>
                <c:formatCode>General</c:formatCode>
                <c:ptCount val="45"/>
                <c:pt idx="0">
                  <c:v>197</c:v>
                </c:pt>
                <c:pt idx="1">
                  <c:v>197</c:v>
                </c:pt>
                <c:pt idx="2">
                  <c:v>197</c:v>
                </c:pt>
                <c:pt idx="3">
                  <c:v>197</c:v>
                </c:pt>
                <c:pt idx="4">
                  <c:v>197</c:v>
                </c:pt>
                <c:pt idx="5">
                  <c:v>197</c:v>
                </c:pt>
                <c:pt idx="6">
                  <c:v>197</c:v>
                </c:pt>
                <c:pt idx="7">
                  <c:v>197</c:v>
                </c:pt>
                <c:pt idx="8">
                  <c:v>197</c:v>
                </c:pt>
                <c:pt idx="9">
                  <c:v>197</c:v>
                </c:pt>
                <c:pt idx="10">
                  <c:v>197</c:v>
                </c:pt>
                <c:pt idx="11">
                  <c:v>197</c:v>
                </c:pt>
                <c:pt idx="12">
                  <c:v>197</c:v>
                </c:pt>
                <c:pt idx="13">
                  <c:v>197</c:v>
                </c:pt>
                <c:pt idx="14">
                  <c:v>197</c:v>
                </c:pt>
                <c:pt idx="15">
                  <c:v>197</c:v>
                </c:pt>
                <c:pt idx="16">
                  <c:v>197</c:v>
                </c:pt>
                <c:pt idx="17">
                  <c:v>197</c:v>
                </c:pt>
                <c:pt idx="18">
                  <c:v>197</c:v>
                </c:pt>
                <c:pt idx="19">
                  <c:v>197</c:v>
                </c:pt>
                <c:pt idx="20">
                  <c:v>197</c:v>
                </c:pt>
                <c:pt idx="21">
                  <c:v>197</c:v>
                </c:pt>
                <c:pt idx="22">
                  <c:v>197</c:v>
                </c:pt>
                <c:pt idx="23">
                  <c:v>197</c:v>
                </c:pt>
                <c:pt idx="24">
                  <c:v>197</c:v>
                </c:pt>
                <c:pt idx="25">
                  <c:v>197</c:v>
                </c:pt>
                <c:pt idx="26">
                  <c:v>197</c:v>
                </c:pt>
                <c:pt idx="27">
                  <c:v>197</c:v>
                </c:pt>
                <c:pt idx="28">
                  <c:v>197</c:v>
                </c:pt>
                <c:pt idx="29">
                  <c:v>197</c:v>
                </c:pt>
                <c:pt idx="30">
                  <c:v>197</c:v>
                </c:pt>
                <c:pt idx="31">
                  <c:v>197</c:v>
                </c:pt>
                <c:pt idx="32">
                  <c:v>197</c:v>
                </c:pt>
                <c:pt idx="33">
                  <c:v>197</c:v>
                </c:pt>
                <c:pt idx="34">
                  <c:v>197</c:v>
                </c:pt>
                <c:pt idx="35">
                  <c:v>197</c:v>
                </c:pt>
                <c:pt idx="36">
                  <c:v>197</c:v>
                </c:pt>
                <c:pt idx="37">
                  <c:v>197</c:v>
                </c:pt>
                <c:pt idx="38">
                  <c:v>197</c:v>
                </c:pt>
                <c:pt idx="39">
                  <c:v>197</c:v>
                </c:pt>
                <c:pt idx="40">
                  <c:v>197</c:v>
                </c:pt>
                <c:pt idx="41">
                  <c:v>197</c:v>
                </c:pt>
                <c:pt idx="42">
                  <c:v>197</c:v>
                </c:pt>
                <c:pt idx="43">
                  <c:v>197</c:v>
                </c:pt>
                <c:pt idx="44">
                  <c:v>197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640384"/>
        <c:axId val="94646272"/>
      </c:lineChart>
      <c:catAx>
        <c:axId val="9464038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MX"/>
          </a:p>
        </c:txPr>
        <c:crossAx val="94646272"/>
        <c:crosses val="autoZero"/>
        <c:auto val="1"/>
        <c:lblAlgn val="ctr"/>
        <c:lblOffset val="100"/>
        <c:noMultiLvlLbl val="0"/>
      </c:catAx>
      <c:valAx>
        <c:axId val="94646272"/>
        <c:scaling>
          <c:orientation val="minMax"/>
          <c:max val="2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s-PE" sz="900"/>
                  <a:t>mg/Kg</a:t>
                </a:r>
              </a:p>
            </c:rich>
          </c:tx>
          <c:layout>
            <c:manualLayout>
              <c:xMode val="edge"/>
              <c:yMode val="edge"/>
              <c:x val="1.1380054571479691E-2"/>
              <c:y val="0.38024547803617575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94640384"/>
        <c:crosses val="autoZero"/>
        <c:crossBetween val="between"/>
        <c:majorUnit val="50"/>
      </c:valAx>
    </c:plotArea>
    <c:plotVisOnly val="1"/>
    <c:dispBlanksAs val="gap"/>
    <c:showDLblsOverMax val="0"/>
  </c:chart>
  <c:txPr>
    <a:bodyPr/>
    <a:lstStyle/>
    <a:p>
      <a:pPr>
        <a:defRPr sz="800">
          <a:latin typeface="Arial Narrow" pitchFamily="34" charset="0"/>
        </a:defRPr>
      </a:pPr>
      <a:endParaRPr lang="es-MX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PLOMO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5.4151890669089472E-2"/>
          <c:y val="0.10161981971436236"/>
          <c:w val="0.93352449986011332"/>
          <c:h val="0.537450265836474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EECE1">
                <a:lumMod val="50000"/>
              </a:srgbClr>
            </a:solidFill>
          </c:spPr>
          <c:invertIfNegative val="0"/>
          <c:dLbls>
            <c:dLbl>
              <c:idx val="43"/>
              <c:layout>
                <c:manualLayout>
                  <c:x val="-7.1010019681517298E-3"/>
                  <c:y val="2.93004798818752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Sedimentos!$D$24:$AV$24</c:f>
              <c:strCache>
                <c:ptCount val="45"/>
                <c:pt idx="0">
                  <c:v>Río Tigre</c:v>
                </c:pt>
                <c:pt idx="1">
                  <c:v>Quebrada Banco de Agua</c:v>
                </c:pt>
                <c:pt idx="2">
                  <c:v>Quebrada Bancal</c:v>
                </c:pt>
                <c:pt idx="3">
                  <c:v>Quebrada Bancal</c:v>
                </c:pt>
                <c:pt idx="4">
                  <c:v>Quebrada Shiquilio</c:v>
                </c:pt>
                <c:pt idx="5">
                  <c:v>Quebrada Cementerio</c:v>
                </c:pt>
                <c:pt idx="6">
                  <c:v>Cocha Tipishca (Comunidad Marsella)
</c:v>
                </c:pt>
                <c:pt idx="7">
                  <c:v>Quebrada Afluente Shinguito Grande</c:v>
                </c:pt>
                <c:pt idx="8">
                  <c:v>Quebrada Otomel</c:v>
                </c:pt>
                <c:pt idx="9">
                  <c:v>Cocha Herminia</c:v>
                </c:pt>
                <c:pt idx="10">
                  <c:v>Cocha Sol Sol</c:v>
                </c:pt>
                <c:pt idx="11">
                  <c:v>Quebrada Afluente Piedra Negra</c:v>
                </c:pt>
                <c:pt idx="12">
                  <c:v>Cocha Pashincocha</c:v>
                </c:pt>
                <c:pt idx="13">
                  <c:v>Quebrada Tipishca de Caborey
</c:v>
                </c:pt>
                <c:pt idx="14">
                  <c:v>Quebrada Lupunillo</c:v>
                </c:pt>
                <c:pt idx="15">
                  <c:v>Cocha Venancio</c:v>
                </c:pt>
                <c:pt idx="16">
                  <c:v>Cocha Tipishca (Comunidad Caceres)</c:v>
                </c:pt>
                <c:pt idx="17">
                  <c:v>Cocha Chanchari</c:v>
                </c:pt>
                <c:pt idx="18">
                  <c:v>Quebrada Soldadoyacu</c:v>
                </c:pt>
                <c:pt idx="19">
                  <c:v>Cocha Camilonyacu</c:v>
                </c:pt>
                <c:pt idx="20">
                  <c:v>Cocha Tipishca de Vista Alegre
</c:v>
                </c:pt>
                <c:pt idx="21">
                  <c:v>Cocha Boacocha</c:v>
                </c:pt>
                <c:pt idx="22">
                  <c:v>Quebrada Lisacaño</c:v>
                </c:pt>
                <c:pt idx="23">
                  <c:v>Cocha Montana</c:v>
                </c:pt>
                <c:pt idx="24">
                  <c:v>Cocha Vista Alegre</c:v>
                </c:pt>
                <c:pt idx="25">
                  <c:v>Cocha Tipishca de Bartra
</c:v>
                </c:pt>
                <c:pt idx="26">
                  <c:v>Quebrada Yamiyacu</c:v>
                </c:pt>
                <c:pt idx="27">
                  <c:v>Cocha Isampa</c:v>
                </c:pt>
                <c:pt idx="28">
                  <c:v>Cocha Samique</c:v>
                </c:pt>
                <c:pt idx="29">
                  <c:v>Quebrada Santa Barbara</c:v>
                </c:pt>
                <c:pt idx="30">
                  <c:v>Quebrada Piedra Negra</c:v>
                </c:pt>
                <c:pt idx="31">
                  <c:v>Cocha Pacococha</c:v>
                </c:pt>
                <c:pt idx="32">
                  <c:v>Quebrada Gringoyacu</c:v>
                </c:pt>
                <c:pt idx="33">
                  <c:v>Quebrada San Antonio</c:v>
                </c:pt>
                <c:pt idx="34">
                  <c:v>Quebrada Bufeo</c:v>
                </c:pt>
                <c:pt idx="35">
                  <c:v>Quebrada Limon</c:v>
                </c:pt>
                <c:pt idx="36">
                  <c:v>Quebrada Telespora</c:v>
                </c:pt>
                <c:pt idx="37">
                  <c:v>Quebrada Afluente Lupunillo</c:v>
                </c:pt>
                <c:pt idx="38">
                  <c:v>Cocha Aucacocha</c:v>
                </c:pt>
                <c:pt idx="39">
                  <c:v>Quebrada Yanayacu</c:v>
                </c:pt>
                <c:pt idx="40">
                  <c:v>Quebrada Paushiyacu</c:v>
                </c:pt>
                <c:pt idx="41">
                  <c:v>Quebrada Cuicayacu</c:v>
                </c:pt>
                <c:pt idx="42">
                  <c:v>Quebrada Afluente Limon</c:v>
                </c:pt>
                <c:pt idx="43">
                  <c:v>Quebrada San Barbarillo</c:v>
                </c:pt>
                <c:pt idx="44">
                  <c:v>Quebrada Rafaelyacu</c:v>
                </c:pt>
              </c:strCache>
            </c:strRef>
          </c:cat>
          <c:val>
            <c:numRef>
              <c:f>Sedimentos!$D$25:$AV$25</c:f>
              <c:numCache>
                <c:formatCode>0.0</c:formatCode>
                <c:ptCount val="45"/>
                <c:pt idx="0">
                  <c:v>5.3318009194483311</c:v>
                </c:pt>
                <c:pt idx="1">
                  <c:v>5.2695738354806778</c:v>
                </c:pt>
                <c:pt idx="2">
                  <c:v>5.6697757491565755</c:v>
                </c:pt>
                <c:pt idx="3">
                  <c:v>6.25572823271568</c:v>
                </c:pt>
                <c:pt idx="4">
                  <c:v>6.3770426464726979</c:v>
                </c:pt>
                <c:pt idx="5">
                  <c:v>6.5333001988071597</c:v>
                </c:pt>
                <c:pt idx="6">
                  <c:v>6.4863790017896301</c:v>
                </c:pt>
                <c:pt idx="7">
                  <c:v>6.7827991240294701</c:v>
                </c:pt>
                <c:pt idx="8">
                  <c:v>6.8576284743051392</c:v>
                </c:pt>
                <c:pt idx="9">
                  <c:v>6.9200721153846221</c:v>
                </c:pt>
                <c:pt idx="10">
                  <c:v>7.1622160223196465</c:v>
                </c:pt>
                <c:pt idx="11">
                  <c:v>7.2526378658172375</c:v>
                </c:pt>
                <c:pt idx="12">
                  <c:v>7.3601745339151066</c:v>
                </c:pt>
                <c:pt idx="13">
                  <c:v>7.8658536585365804</c:v>
                </c:pt>
                <c:pt idx="14">
                  <c:v>8.3406200317965009</c:v>
                </c:pt>
                <c:pt idx="15">
                  <c:v>8.2942345924453278</c:v>
                </c:pt>
                <c:pt idx="16">
                  <c:v>8.2805655117483159</c:v>
                </c:pt>
                <c:pt idx="17">
                  <c:v>8.6512697460507795</c:v>
                </c:pt>
                <c:pt idx="18">
                  <c:v>8.8901055146326993</c:v>
                </c:pt>
                <c:pt idx="19">
                  <c:v>9.5921209709510507</c:v>
                </c:pt>
                <c:pt idx="20">
                  <c:v>10.127642600717992</c:v>
                </c:pt>
                <c:pt idx="21">
                  <c:v>10.103092783505151</c:v>
                </c:pt>
                <c:pt idx="22">
                  <c:v>10.289840637450199</c:v>
                </c:pt>
                <c:pt idx="23">
                  <c:v>10.303933253873671</c:v>
                </c:pt>
                <c:pt idx="24">
                  <c:v>10.386069651741305</c:v>
                </c:pt>
                <c:pt idx="25">
                  <c:v>10.43941809485851</c:v>
                </c:pt>
                <c:pt idx="26">
                  <c:v>10.540702314445339</c:v>
                </c:pt>
                <c:pt idx="27">
                  <c:v>10.753547871277249</c:v>
                </c:pt>
                <c:pt idx="28">
                  <c:v>10.851807469542647</c:v>
                </c:pt>
                <c:pt idx="29">
                  <c:v>10.926625571684239</c:v>
                </c:pt>
                <c:pt idx="30">
                  <c:v>11.012482662968107</c:v>
                </c:pt>
                <c:pt idx="31">
                  <c:v>11.119537018559177</c:v>
                </c:pt>
                <c:pt idx="32">
                  <c:v>11.056520870780918</c:v>
                </c:pt>
                <c:pt idx="33">
                  <c:v>11.311737652469514</c:v>
                </c:pt>
                <c:pt idx="34">
                  <c:v>12.339285714285722</c:v>
                </c:pt>
                <c:pt idx="35">
                  <c:v>12.555688146380279</c:v>
                </c:pt>
                <c:pt idx="36">
                  <c:v>12.621830427892233</c:v>
                </c:pt>
                <c:pt idx="37">
                  <c:v>13.487512487512488</c:v>
                </c:pt>
                <c:pt idx="38">
                  <c:v>14.156901688182721</c:v>
                </c:pt>
                <c:pt idx="39">
                  <c:v>14.906467661691543</c:v>
                </c:pt>
                <c:pt idx="40">
                  <c:v>16.721900578957872</c:v>
                </c:pt>
                <c:pt idx="41">
                  <c:v>17.82716785998409</c:v>
                </c:pt>
                <c:pt idx="42">
                  <c:v>21.563310069790628</c:v>
                </c:pt>
                <c:pt idx="43">
                  <c:v>60.324184566427995</c:v>
                </c:pt>
                <c:pt idx="44">
                  <c:v>61.351999999999997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4684672"/>
        <c:axId val="94686208"/>
      </c:barChart>
      <c:lineChart>
        <c:grouping val="standard"/>
        <c:varyColors val="0"/>
        <c:ser>
          <c:idx val="1"/>
          <c:order val="1"/>
          <c:marker>
            <c:symbol val="none"/>
          </c:marker>
          <c:cat>
            <c:strRef>
              <c:f>Sedimentos!$D$19:$AV$19</c:f>
              <c:strCache>
                <c:ptCount val="45"/>
                <c:pt idx="0">
                  <c:v>Quebrada Banco de Agua</c:v>
                </c:pt>
                <c:pt idx="1">
                  <c:v>Quebrada Afluente Piedra Negra</c:v>
                </c:pt>
                <c:pt idx="2">
                  <c:v>Quebrada San Antonio</c:v>
                </c:pt>
                <c:pt idx="3">
                  <c:v>Quebrada Otomel</c:v>
                </c:pt>
                <c:pt idx="4">
                  <c:v>Cocha Samique</c:v>
                </c:pt>
                <c:pt idx="5">
                  <c:v>Quebrada Yanayacu</c:v>
                </c:pt>
                <c:pt idx="6">
                  <c:v>Quebrada Afluente Shinguito Grande</c:v>
                </c:pt>
                <c:pt idx="7">
                  <c:v>Quebrada Lupunillo</c:v>
                </c:pt>
                <c:pt idx="8">
                  <c:v>Quebrada Santa Barbara</c:v>
                </c:pt>
                <c:pt idx="9">
                  <c:v>Cocha Herminia</c:v>
                </c:pt>
                <c:pt idx="10">
                  <c:v>Cocha Pashincocha</c:v>
                </c:pt>
                <c:pt idx="11">
                  <c:v>Quebrada Telespora</c:v>
                </c:pt>
                <c:pt idx="12">
                  <c:v>Quebrada Afluente Limon</c:v>
                </c:pt>
                <c:pt idx="13">
                  <c:v>Quebrada Tipishca de Caborey
</c:v>
                </c:pt>
                <c:pt idx="14">
                  <c:v>Río Tigre</c:v>
                </c:pt>
                <c:pt idx="15">
                  <c:v>Cocha Tipishca de Bartra
</c:v>
                </c:pt>
                <c:pt idx="16">
                  <c:v>Cocha Aucacocha</c:v>
                </c:pt>
                <c:pt idx="17">
                  <c:v>Cocha Boacocha</c:v>
                </c:pt>
                <c:pt idx="18">
                  <c:v>Cocha Tipishca (Comunidad Caceres)</c:v>
                </c:pt>
                <c:pt idx="19">
                  <c:v>Quebrada Piedra Negra</c:v>
                </c:pt>
                <c:pt idx="20">
                  <c:v>Quebrada Yamiyacu</c:v>
                </c:pt>
                <c:pt idx="21">
                  <c:v>Quebrada Bancal</c:v>
                </c:pt>
                <c:pt idx="22">
                  <c:v>Quebrada Cementerio</c:v>
                </c:pt>
                <c:pt idx="23">
                  <c:v>Cocha Tipishca (Comunidad Marsella)
</c:v>
                </c:pt>
                <c:pt idx="24">
                  <c:v>Cocha Camilonyacu</c:v>
                </c:pt>
                <c:pt idx="25">
                  <c:v>Quebrada Bancal</c:v>
                </c:pt>
                <c:pt idx="26">
                  <c:v>Cocha Tipishca de Vista Alegre
</c:v>
                </c:pt>
                <c:pt idx="27">
                  <c:v>Quebrada Shiquilio</c:v>
                </c:pt>
                <c:pt idx="28">
                  <c:v>Quebrada Soldadoyacu</c:v>
                </c:pt>
                <c:pt idx="29">
                  <c:v>Cocha Venancio</c:v>
                </c:pt>
                <c:pt idx="30">
                  <c:v>Quebrada Lisacaño</c:v>
                </c:pt>
                <c:pt idx="31">
                  <c:v>Quebrada Bufeo</c:v>
                </c:pt>
                <c:pt idx="32">
                  <c:v>Quebrada Rafaelyacu</c:v>
                </c:pt>
                <c:pt idx="33">
                  <c:v>Cocha Vista Alegre</c:v>
                </c:pt>
                <c:pt idx="34">
                  <c:v>Cocha Montana</c:v>
                </c:pt>
                <c:pt idx="35">
                  <c:v>Cocha Isampa</c:v>
                </c:pt>
                <c:pt idx="36">
                  <c:v>Quebrada Afluente Lupunillo</c:v>
                </c:pt>
                <c:pt idx="37">
                  <c:v>Quebrada Cuicayacu</c:v>
                </c:pt>
                <c:pt idx="38">
                  <c:v>Cocha Pacococha</c:v>
                </c:pt>
                <c:pt idx="39">
                  <c:v>Cocha Sol Sol</c:v>
                </c:pt>
                <c:pt idx="40">
                  <c:v>Quebrada Gringoyacu</c:v>
                </c:pt>
                <c:pt idx="41">
                  <c:v>Quebrada Paushiyacu</c:v>
                </c:pt>
                <c:pt idx="42">
                  <c:v>Cocha Chanchari</c:v>
                </c:pt>
                <c:pt idx="43">
                  <c:v>Quebrada San Barbarillo</c:v>
                </c:pt>
                <c:pt idx="44">
                  <c:v>Quebrada Limon</c:v>
                </c:pt>
              </c:strCache>
            </c:strRef>
          </c:cat>
          <c:val>
            <c:numRef>
              <c:f>Sedimentos!$D$26:$AV$26</c:f>
              <c:numCache>
                <c:formatCode>General</c:formatCode>
                <c:ptCount val="45"/>
                <c:pt idx="0">
                  <c:v>35</c:v>
                </c:pt>
                <c:pt idx="1">
                  <c:v>35</c:v>
                </c:pt>
                <c:pt idx="2">
                  <c:v>35</c:v>
                </c:pt>
                <c:pt idx="3">
                  <c:v>35</c:v>
                </c:pt>
                <c:pt idx="4">
                  <c:v>35</c:v>
                </c:pt>
                <c:pt idx="5">
                  <c:v>35</c:v>
                </c:pt>
                <c:pt idx="6">
                  <c:v>35</c:v>
                </c:pt>
                <c:pt idx="7">
                  <c:v>35</c:v>
                </c:pt>
                <c:pt idx="8">
                  <c:v>35</c:v>
                </c:pt>
                <c:pt idx="9">
                  <c:v>35</c:v>
                </c:pt>
                <c:pt idx="10">
                  <c:v>35</c:v>
                </c:pt>
                <c:pt idx="11">
                  <c:v>35</c:v>
                </c:pt>
                <c:pt idx="12">
                  <c:v>35</c:v>
                </c:pt>
                <c:pt idx="13">
                  <c:v>35</c:v>
                </c:pt>
                <c:pt idx="14">
                  <c:v>35</c:v>
                </c:pt>
                <c:pt idx="15">
                  <c:v>35</c:v>
                </c:pt>
                <c:pt idx="16">
                  <c:v>35</c:v>
                </c:pt>
                <c:pt idx="17">
                  <c:v>35</c:v>
                </c:pt>
                <c:pt idx="18">
                  <c:v>35</c:v>
                </c:pt>
                <c:pt idx="19">
                  <c:v>35</c:v>
                </c:pt>
                <c:pt idx="20">
                  <c:v>35</c:v>
                </c:pt>
                <c:pt idx="21">
                  <c:v>35</c:v>
                </c:pt>
                <c:pt idx="22">
                  <c:v>35</c:v>
                </c:pt>
                <c:pt idx="23">
                  <c:v>35</c:v>
                </c:pt>
                <c:pt idx="24">
                  <c:v>35</c:v>
                </c:pt>
                <c:pt idx="25">
                  <c:v>35</c:v>
                </c:pt>
                <c:pt idx="26">
                  <c:v>35</c:v>
                </c:pt>
                <c:pt idx="27">
                  <c:v>35</c:v>
                </c:pt>
                <c:pt idx="28">
                  <c:v>35</c:v>
                </c:pt>
                <c:pt idx="29">
                  <c:v>35</c:v>
                </c:pt>
                <c:pt idx="30">
                  <c:v>35</c:v>
                </c:pt>
                <c:pt idx="31">
                  <c:v>35</c:v>
                </c:pt>
                <c:pt idx="32">
                  <c:v>35</c:v>
                </c:pt>
                <c:pt idx="33">
                  <c:v>35</c:v>
                </c:pt>
                <c:pt idx="34">
                  <c:v>35</c:v>
                </c:pt>
                <c:pt idx="35">
                  <c:v>35</c:v>
                </c:pt>
                <c:pt idx="36">
                  <c:v>35</c:v>
                </c:pt>
                <c:pt idx="37">
                  <c:v>35</c:v>
                </c:pt>
                <c:pt idx="38">
                  <c:v>35</c:v>
                </c:pt>
                <c:pt idx="39">
                  <c:v>35</c:v>
                </c:pt>
                <c:pt idx="40">
                  <c:v>35</c:v>
                </c:pt>
                <c:pt idx="41">
                  <c:v>35</c:v>
                </c:pt>
                <c:pt idx="42">
                  <c:v>35</c:v>
                </c:pt>
                <c:pt idx="43">
                  <c:v>35</c:v>
                </c:pt>
                <c:pt idx="44">
                  <c:v>35</c:v>
                </c:pt>
              </c:numCache>
            </c:numRef>
          </c:val>
          <c:smooth val="0"/>
        </c:ser>
        <c:ser>
          <c:idx val="2"/>
          <c:order val="2"/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Sedimentos!$D$19:$AV$19</c:f>
              <c:strCache>
                <c:ptCount val="45"/>
                <c:pt idx="0">
                  <c:v>Quebrada Banco de Agua</c:v>
                </c:pt>
                <c:pt idx="1">
                  <c:v>Quebrada Afluente Piedra Negra</c:v>
                </c:pt>
                <c:pt idx="2">
                  <c:v>Quebrada San Antonio</c:v>
                </c:pt>
                <c:pt idx="3">
                  <c:v>Quebrada Otomel</c:v>
                </c:pt>
                <c:pt idx="4">
                  <c:v>Cocha Samique</c:v>
                </c:pt>
                <c:pt idx="5">
                  <c:v>Quebrada Yanayacu</c:v>
                </c:pt>
                <c:pt idx="6">
                  <c:v>Quebrada Afluente Shinguito Grande</c:v>
                </c:pt>
                <c:pt idx="7">
                  <c:v>Quebrada Lupunillo</c:v>
                </c:pt>
                <c:pt idx="8">
                  <c:v>Quebrada Santa Barbara</c:v>
                </c:pt>
                <c:pt idx="9">
                  <c:v>Cocha Herminia</c:v>
                </c:pt>
                <c:pt idx="10">
                  <c:v>Cocha Pashincocha</c:v>
                </c:pt>
                <c:pt idx="11">
                  <c:v>Quebrada Telespora</c:v>
                </c:pt>
                <c:pt idx="12">
                  <c:v>Quebrada Afluente Limon</c:v>
                </c:pt>
                <c:pt idx="13">
                  <c:v>Quebrada Tipishca de Caborey
</c:v>
                </c:pt>
                <c:pt idx="14">
                  <c:v>Río Tigre</c:v>
                </c:pt>
                <c:pt idx="15">
                  <c:v>Cocha Tipishca de Bartra
</c:v>
                </c:pt>
                <c:pt idx="16">
                  <c:v>Cocha Aucacocha</c:v>
                </c:pt>
                <c:pt idx="17">
                  <c:v>Cocha Boacocha</c:v>
                </c:pt>
                <c:pt idx="18">
                  <c:v>Cocha Tipishca (Comunidad Caceres)</c:v>
                </c:pt>
                <c:pt idx="19">
                  <c:v>Quebrada Piedra Negra</c:v>
                </c:pt>
                <c:pt idx="20">
                  <c:v>Quebrada Yamiyacu</c:v>
                </c:pt>
                <c:pt idx="21">
                  <c:v>Quebrada Bancal</c:v>
                </c:pt>
                <c:pt idx="22">
                  <c:v>Quebrada Cementerio</c:v>
                </c:pt>
                <c:pt idx="23">
                  <c:v>Cocha Tipishca (Comunidad Marsella)
</c:v>
                </c:pt>
                <c:pt idx="24">
                  <c:v>Cocha Camilonyacu</c:v>
                </c:pt>
                <c:pt idx="25">
                  <c:v>Quebrada Bancal</c:v>
                </c:pt>
                <c:pt idx="26">
                  <c:v>Cocha Tipishca de Vista Alegre
</c:v>
                </c:pt>
                <c:pt idx="27">
                  <c:v>Quebrada Shiquilio</c:v>
                </c:pt>
                <c:pt idx="28">
                  <c:v>Quebrada Soldadoyacu</c:v>
                </c:pt>
                <c:pt idx="29">
                  <c:v>Cocha Venancio</c:v>
                </c:pt>
                <c:pt idx="30">
                  <c:v>Quebrada Lisacaño</c:v>
                </c:pt>
                <c:pt idx="31">
                  <c:v>Quebrada Bufeo</c:v>
                </c:pt>
                <c:pt idx="32">
                  <c:v>Quebrada Rafaelyacu</c:v>
                </c:pt>
                <c:pt idx="33">
                  <c:v>Cocha Vista Alegre</c:v>
                </c:pt>
                <c:pt idx="34">
                  <c:v>Cocha Montana</c:v>
                </c:pt>
                <c:pt idx="35">
                  <c:v>Cocha Isampa</c:v>
                </c:pt>
                <c:pt idx="36">
                  <c:v>Quebrada Afluente Lupunillo</c:v>
                </c:pt>
                <c:pt idx="37">
                  <c:v>Quebrada Cuicayacu</c:v>
                </c:pt>
                <c:pt idx="38">
                  <c:v>Cocha Pacococha</c:v>
                </c:pt>
                <c:pt idx="39">
                  <c:v>Cocha Sol Sol</c:v>
                </c:pt>
                <c:pt idx="40">
                  <c:v>Quebrada Gringoyacu</c:v>
                </c:pt>
                <c:pt idx="41">
                  <c:v>Quebrada Paushiyacu</c:v>
                </c:pt>
                <c:pt idx="42">
                  <c:v>Cocha Chanchari</c:v>
                </c:pt>
                <c:pt idx="43">
                  <c:v>Quebrada San Barbarillo</c:v>
                </c:pt>
                <c:pt idx="44">
                  <c:v>Quebrada Limon</c:v>
                </c:pt>
              </c:strCache>
            </c:strRef>
          </c:cat>
          <c:val>
            <c:numRef>
              <c:f>Sedimentos!$D$27:$AV$27</c:f>
              <c:numCache>
                <c:formatCode>General</c:formatCode>
                <c:ptCount val="45"/>
                <c:pt idx="0">
                  <c:v>91.3</c:v>
                </c:pt>
                <c:pt idx="1">
                  <c:v>91.3</c:v>
                </c:pt>
                <c:pt idx="2">
                  <c:v>91.3</c:v>
                </c:pt>
                <c:pt idx="3">
                  <c:v>91.3</c:v>
                </c:pt>
                <c:pt idx="4">
                  <c:v>91.3</c:v>
                </c:pt>
                <c:pt idx="5">
                  <c:v>91.3</c:v>
                </c:pt>
                <c:pt idx="6">
                  <c:v>91.3</c:v>
                </c:pt>
                <c:pt idx="7">
                  <c:v>91.3</c:v>
                </c:pt>
                <c:pt idx="8">
                  <c:v>91.3</c:v>
                </c:pt>
                <c:pt idx="9">
                  <c:v>91.3</c:v>
                </c:pt>
                <c:pt idx="10">
                  <c:v>91.3</c:v>
                </c:pt>
                <c:pt idx="11">
                  <c:v>91.3</c:v>
                </c:pt>
                <c:pt idx="12">
                  <c:v>91.3</c:v>
                </c:pt>
                <c:pt idx="13">
                  <c:v>91.3</c:v>
                </c:pt>
                <c:pt idx="14">
                  <c:v>91.3</c:v>
                </c:pt>
                <c:pt idx="15">
                  <c:v>91.3</c:v>
                </c:pt>
                <c:pt idx="16">
                  <c:v>91.3</c:v>
                </c:pt>
                <c:pt idx="17">
                  <c:v>91.3</c:v>
                </c:pt>
                <c:pt idx="18">
                  <c:v>91.3</c:v>
                </c:pt>
                <c:pt idx="19">
                  <c:v>91.3</c:v>
                </c:pt>
                <c:pt idx="20">
                  <c:v>91.3</c:v>
                </c:pt>
                <c:pt idx="21">
                  <c:v>91.3</c:v>
                </c:pt>
                <c:pt idx="22">
                  <c:v>91.3</c:v>
                </c:pt>
                <c:pt idx="23">
                  <c:v>91.3</c:v>
                </c:pt>
                <c:pt idx="24">
                  <c:v>91.3</c:v>
                </c:pt>
                <c:pt idx="25">
                  <c:v>91.3</c:v>
                </c:pt>
                <c:pt idx="26">
                  <c:v>91.3</c:v>
                </c:pt>
                <c:pt idx="27">
                  <c:v>91.3</c:v>
                </c:pt>
                <c:pt idx="28">
                  <c:v>91.3</c:v>
                </c:pt>
                <c:pt idx="29">
                  <c:v>91.3</c:v>
                </c:pt>
                <c:pt idx="30">
                  <c:v>91.3</c:v>
                </c:pt>
                <c:pt idx="31">
                  <c:v>91.3</c:v>
                </c:pt>
                <c:pt idx="32">
                  <c:v>91.3</c:v>
                </c:pt>
                <c:pt idx="33">
                  <c:v>91.3</c:v>
                </c:pt>
                <c:pt idx="34">
                  <c:v>91.3</c:v>
                </c:pt>
                <c:pt idx="35">
                  <c:v>91.3</c:v>
                </c:pt>
                <c:pt idx="36">
                  <c:v>91.3</c:v>
                </c:pt>
                <c:pt idx="37">
                  <c:v>91.3</c:v>
                </c:pt>
                <c:pt idx="38">
                  <c:v>91.3</c:v>
                </c:pt>
                <c:pt idx="39">
                  <c:v>91.3</c:v>
                </c:pt>
                <c:pt idx="40">
                  <c:v>91.3</c:v>
                </c:pt>
                <c:pt idx="41">
                  <c:v>91.3</c:v>
                </c:pt>
                <c:pt idx="42">
                  <c:v>91.3</c:v>
                </c:pt>
                <c:pt idx="43">
                  <c:v>91.3</c:v>
                </c:pt>
                <c:pt idx="44">
                  <c:v>91.3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4684672"/>
        <c:axId val="94686208"/>
      </c:lineChart>
      <c:catAx>
        <c:axId val="9468467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MX"/>
          </a:p>
        </c:txPr>
        <c:crossAx val="94686208"/>
        <c:crosses val="autoZero"/>
        <c:auto val="1"/>
        <c:lblAlgn val="ctr"/>
        <c:lblOffset val="100"/>
        <c:noMultiLvlLbl val="0"/>
      </c:catAx>
      <c:valAx>
        <c:axId val="94686208"/>
        <c:scaling>
          <c:orientation val="minMax"/>
          <c:max val="2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s-PE" sz="900"/>
                  <a:t>mg/Kg</a:t>
                </a:r>
              </a:p>
            </c:rich>
          </c:tx>
          <c:layout>
            <c:manualLayout>
              <c:xMode val="edge"/>
              <c:yMode val="edge"/>
              <c:x val="1.2800241186067965E-2"/>
              <c:y val="0.3802454347561222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94684672"/>
        <c:crosses val="autoZero"/>
        <c:crossBetween val="between"/>
        <c:majorUnit val="50"/>
      </c:valAx>
    </c:plotArea>
    <c:plotVisOnly val="1"/>
    <c:dispBlanksAs val="gap"/>
    <c:showDLblsOverMax val="0"/>
  </c:chart>
  <c:txPr>
    <a:bodyPr/>
    <a:lstStyle/>
    <a:p>
      <a:pPr>
        <a:defRPr sz="800">
          <a:latin typeface="Arial Narrow" pitchFamily="34" charset="0"/>
        </a:defRPr>
      </a:pPr>
      <a:endParaRPr lang="es-MX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MX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ZINC</a:t>
            </a:r>
          </a:p>
        </c:rich>
      </c:tx>
      <c:layout/>
      <c:overlay val="1"/>
    </c:title>
    <c:autoTitleDeleted val="0"/>
    <c:plotArea>
      <c:layout>
        <c:manualLayout>
          <c:layoutTarget val="inner"/>
          <c:xMode val="edge"/>
          <c:yMode val="edge"/>
          <c:x val="5.4151890669089466E-2"/>
          <c:y val="0.10161981971436231"/>
          <c:w val="0.93352449986011332"/>
          <c:h val="0.5374502658364743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EEECE1">
                <a:lumMod val="50000"/>
              </a:srgbClr>
            </a:solidFill>
          </c:spPr>
          <c:invertIfNegative val="0"/>
          <c:dLbls>
            <c:dLbl>
              <c:idx val="4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b="1"/>
                </a:pPr>
                <a:endParaRPr lang="es-MX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Sedimentos!$D$24:$AV$24</c:f>
              <c:strCache>
                <c:ptCount val="45"/>
                <c:pt idx="0">
                  <c:v>Río Tigre</c:v>
                </c:pt>
                <c:pt idx="1">
                  <c:v>Quebrada Banco de Agua</c:v>
                </c:pt>
                <c:pt idx="2">
                  <c:v>Quebrada Bancal</c:v>
                </c:pt>
                <c:pt idx="3">
                  <c:v>Quebrada Bancal</c:v>
                </c:pt>
                <c:pt idx="4">
                  <c:v>Quebrada Shiquilio</c:v>
                </c:pt>
                <c:pt idx="5">
                  <c:v>Quebrada Cementerio</c:v>
                </c:pt>
                <c:pt idx="6">
                  <c:v>Cocha Tipishca (Comunidad Marsella)
</c:v>
                </c:pt>
                <c:pt idx="7">
                  <c:v>Quebrada Afluente Shinguito Grande</c:v>
                </c:pt>
                <c:pt idx="8">
                  <c:v>Quebrada Otomel</c:v>
                </c:pt>
                <c:pt idx="9">
                  <c:v>Cocha Herminia</c:v>
                </c:pt>
                <c:pt idx="10">
                  <c:v>Cocha Sol Sol</c:v>
                </c:pt>
                <c:pt idx="11">
                  <c:v>Quebrada Afluente Piedra Negra</c:v>
                </c:pt>
                <c:pt idx="12">
                  <c:v>Cocha Pashincocha</c:v>
                </c:pt>
                <c:pt idx="13">
                  <c:v>Quebrada Tipishca de Caborey
</c:v>
                </c:pt>
                <c:pt idx="14">
                  <c:v>Quebrada Lupunillo</c:v>
                </c:pt>
                <c:pt idx="15">
                  <c:v>Cocha Venancio</c:v>
                </c:pt>
                <c:pt idx="16">
                  <c:v>Cocha Tipishca (Comunidad Caceres)</c:v>
                </c:pt>
                <c:pt idx="17">
                  <c:v>Cocha Chanchari</c:v>
                </c:pt>
                <c:pt idx="18">
                  <c:v>Quebrada Soldadoyacu</c:v>
                </c:pt>
                <c:pt idx="19">
                  <c:v>Cocha Camilonyacu</c:v>
                </c:pt>
                <c:pt idx="20">
                  <c:v>Cocha Tipishca de Vista Alegre
</c:v>
                </c:pt>
                <c:pt idx="21">
                  <c:v>Cocha Boacocha</c:v>
                </c:pt>
                <c:pt idx="22">
                  <c:v>Quebrada Lisacaño</c:v>
                </c:pt>
                <c:pt idx="23">
                  <c:v>Cocha Montana</c:v>
                </c:pt>
                <c:pt idx="24">
                  <c:v>Cocha Vista Alegre</c:v>
                </c:pt>
                <c:pt idx="25">
                  <c:v>Cocha Tipishca de Bartra
</c:v>
                </c:pt>
                <c:pt idx="26">
                  <c:v>Quebrada Yamiyacu</c:v>
                </c:pt>
                <c:pt idx="27">
                  <c:v>Cocha Isampa</c:v>
                </c:pt>
                <c:pt idx="28">
                  <c:v>Cocha Samique</c:v>
                </c:pt>
                <c:pt idx="29">
                  <c:v>Quebrada Santa Barbara</c:v>
                </c:pt>
                <c:pt idx="30">
                  <c:v>Quebrada Piedra Negra</c:v>
                </c:pt>
                <c:pt idx="31">
                  <c:v>Cocha Pacococha</c:v>
                </c:pt>
                <c:pt idx="32">
                  <c:v>Quebrada Gringoyacu</c:v>
                </c:pt>
                <c:pt idx="33">
                  <c:v>Quebrada San Antonio</c:v>
                </c:pt>
                <c:pt idx="34">
                  <c:v>Quebrada Bufeo</c:v>
                </c:pt>
                <c:pt idx="35">
                  <c:v>Quebrada Limon</c:v>
                </c:pt>
                <c:pt idx="36">
                  <c:v>Quebrada Telespora</c:v>
                </c:pt>
                <c:pt idx="37">
                  <c:v>Quebrada Afluente Lupunillo</c:v>
                </c:pt>
                <c:pt idx="38">
                  <c:v>Cocha Aucacocha</c:v>
                </c:pt>
                <c:pt idx="39">
                  <c:v>Quebrada Yanayacu</c:v>
                </c:pt>
                <c:pt idx="40">
                  <c:v>Quebrada Paushiyacu</c:v>
                </c:pt>
                <c:pt idx="41">
                  <c:v>Quebrada Cuicayacu</c:v>
                </c:pt>
                <c:pt idx="42">
                  <c:v>Quebrada Afluente Limon</c:v>
                </c:pt>
                <c:pt idx="43">
                  <c:v>Quebrada San Barbarillo</c:v>
                </c:pt>
                <c:pt idx="44">
                  <c:v>Quebrada Rafaelyacu</c:v>
                </c:pt>
              </c:strCache>
            </c:strRef>
          </c:cat>
          <c:val>
            <c:numRef>
              <c:f>Sedimentos!$D$30:$AV$30</c:f>
              <c:numCache>
                <c:formatCode>0.0</c:formatCode>
                <c:ptCount val="45"/>
                <c:pt idx="0">
                  <c:v>4.9682854311199209</c:v>
                </c:pt>
                <c:pt idx="1">
                  <c:v>6.4453513836352814</c:v>
                </c:pt>
                <c:pt idx="2">
                  <c:v>15.163086714399373</c:v>
                </c:pt>
                <c:pt idx="3">
                  <c:v>22.208558288342314</c:v>
                </c:pt>
                <c:pt idx="4">
                  <c:v>23.051470588235286</c:v>
                </c:pt>
                <c:pt idx="5">
                  <c:v>26.009356957993226</c:v>
                </c:pt>
                <c:pt idx="6">
                  <c:v>28.361194029850765</c:v>
                </c:pt>
                <c:pt idx="7">
                  <c:v>28.756983240223466</c:v>
                </c:pt>
                <c:pt idx="8">
                  <c:v>28.898220355928803</c:v>
                </c:pt>
                <c:pt idx="9">
                  <c:v>29.936089474735336</c:v>
                </c:pt>
                <c:pt idx="10">
                  <c:v>32.090367428003972</c:v>
                </c:pt>
                <c:pt idx="11">
                  <c:v>32.377650089161875</c:v>
                </c:pt>
                <c:pt idx="12">
                  <c:v>33.273216420884843</c:v>
                </c:pt>
                <c:pt idx="13">
                  <c:v>34.88957421408675</c:v>
                </c:pt>
                <c:pt idx="14">
                  <c:v>35.201275408529312</c:v>
                </c:pt>
                <c:pt idx="15">
                  <c:v>36.121794871794876</c:v>
                </c:pt>
                <c:pt idx="16">
                  <c:v>37.529750099167003</c:v>
                </c:pt>
                <c:pt idx="17">
                  <c:v>40.80883823235353</c:v>
                </c:pt>
                <c:pt idx="18">
                  <c:v>41.022006344171345</c:v>
                </c:pt>
                <c:pt idx="19">
                  <c:v>40.960429508848641</c:v>
                </c:pt>
                <c:pt idx="20">
                  <c:v>41.144542183126752</c:v>
                </c:pt>
                <c:pt idx="21">
                  <c:v>41.215332805071363</c:v>
                </c:pt>
                <c:pt idx="22">
                  <c:v>43.022700119474344</c:v>
                </c:pt>
                <c:pt idx="23">
                  <c:v>44.127523485908455</c:v>
                </c:pt>
                <c:pt idx="24">
                  <c:v>44.277024331870798</c:v>
                </c:pt>
                <c:pt idx="25">
                  <c:v>45.103174603174601</c:v>
                </c:pt>
                <c:pt idx="26">
                  <c:v>45.883111728517555</c:v>
                </c:pt>
                <c:pt idx="27">
                  <c:v>46.076050169221574</c:v>
                </c:pt>
                <c:pt idx="28">
                  <c:v>46.216699801192824</c:v>
                </c:pt>
                <c:pt idx="29">
                  <c:v>46.381709741550701</c:v>
                </c:pt>
                <c:pt idx="30">
                  <c:v>47.228520286396183</c:v>
                </c:pt>
                <c:pt idx="31">
                  <c:v>47.312213588364195</c:v>
                </c:pt>
                <c:pt idx="32">
                  <c:v>49.025651222907157</c:v>
                </c:pt>
                <c:pt idx="33">
                  <c:v>49.596452770027931</c:v>
                </c:pt>
                <c:pt idx="34">
                  <c:v>51.216135458167322</c:v>
                </c:pt>
                <c:pt idx="35">
                  <c:v>54.821678321678327</c:v>
                </c:pt>
                <c:pt idx="36">
                  <c:v>55.989272943980957</c:v>
                </c:pt>
                <c:pt idx="37">
                  <c:v>56.485572139303486</c:v>
                </c:pt>
                <c:pt idx="38">
                  <c:v>58.996208341648355</c:v>
                </c:pt>
                <c:pt idx="39">
                  <c:v>67.716197323746741</c:v>
                </c:pt>
                <c:pt idx="40">
                  <c:v>68.257045772536458</c:v>
                </c:pt>
                <c:pt idx="41">
                  <c:v>85.536035136753725</c:v>
                </c:pt>
                <c:pt idx="42">
                  <c:v>177.0588235294118</c:v>
                </c:pt>
                <c:pt idx="43">
                  <c:v>214.75735879077158</c:v>
                </c:pt>
                <c:pt idx="44">
                  <c:v>237.26999999999998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872064"/>
        <c:axId val="130873600"/>
      </c:barChart>
      <c:lineChart>
        <c:grouping val="standard"/>
        <c:varyColors val="0"/>
        <c:ser>
          <c:idx val="1"/>
          <c:order val="1"/>
          <c:marker>
            <c:symbol val="none"/>
          </c:marker>
          <c:cat>
            <c:strRef>
              <c:f>Sedimentos!$D$19:$AV$19</c:f>
              <c:strCache>
                <c:ptCount val="45"/>
                <c:pt idx="0">
                  <c:v>Quebrada Banco de Agua</c:v>
                </c:pt>
                <c:pt idx="1">
                  <c:v>Quebrada Afluente Piedra Negra</c:v>
                </c:pt>
                <c:pt idx="2">
                  <c:v>Quebrada San Antonio</c:v>
                </c:pt>
                <c:pt idx="3">
                  <c:v>Quebrada Otomel</c:v>
                </c:pt>
                <c:pt idx="4">
                  <c:v>Cocha Samique</c:v>
                </c:pt>
                <c:pt idx="5">
                  <c:v>Quebrada Yanayacu</c:v>
                </c:pt>
                <c:pt idx="6">
                  <c:v>Quebrada Afluente Shinguito Grande</c:v>
                </c:pt>
                <c:pt idx="7">
                  <c:v>Quebrada Lupunillo</c:v>
                </c:pt>
                <c:pt idx="8">
                  <c:v>Quebrada Santa Barbara</c:v>
                </c:pt>
                <c:pt idx="9">
                  <c:v>Cocha Herminia</c:v>
                </c:pt>
                <c:pt idx="10">
                  <c:v>Cocha Pashincocha</c:v>
                </c:pt>
                <c:pt idx="11">
                  <c:v>Quebrada Telespora</c:v>
                </c:pt>
                <c:pt idx="12">
                  <c:v>Quebrada Afluente Limon</c:v>
                </c:pt>
                <c:pt idx="13">
                  <c:v>Quebrada Tipishca de Caborey
</c:v>
                </c:pt>
                <c:pt idx="14">
                  <c:v>Río Tigre</c:v>
                </c:pt>
                <c:pt idx="15">
                  <c:v>Cocha Tipishca de Bartra
</c:v>
                </c:pt>
                <c:pt idx="16">
                  <c:v>Cocha Aucacocha</c:v>
                </c:pt>
                <c:pt idx="17">
                  <c:v>Cocha Boacocha</c:v>
                </c:pt>
                <c:pt idx="18">
                  <c:v>Cocha Tipishca (Comunidad Caceres)</c:v>
                </c:pt>
                <c:pt idx="19">
                  <c:v>Quebrada Piedra Negra</c:v>
                </c:pt>
                <c:pt idx="20">
                  <c:v>Quebrada Yamiyacu</c:v>
                </c:pt>
                <c:pt idx="21">
                  <c:v>Quebrada Bancal</c:v>
                </c:pt>
                <c:pt idx="22">
                  <c:v>Quebrada Cementerio</c:v>
                </c:pt>
                <c:pt idx="23">
                  <c:v>Cocha Tipishca (Comunidad Marsella)
</c:v>
                </c:pt>
                <c:pt idx="24">
                  <c:v>Cocha Camilonyacu</c:v>
                </c:pt>
                <c:pt idx="25">
                  <c:v>Quebrada Bancal</c:v>
                </c:pt>
                <c:pt idx="26">
                  <c:v>Cocha Tipishca de Vista Alegre
</c:v>
                </c:pt>
                <c:pt idx="27">
                  <c:v>Quebrada Shiquilio</c:v>
                </c:pt>
                <c:pt idx="28">
                  <c:v>Quebrada Soldadoyacu</c:v>
                </c:pt>
                <c:pt idx="29">
                  <c:v>Cocha Venancio</c:v>
                </c:pt>
                <c:pt idx="30">
                  <c:v>Quebrada Lisacaño</c:v>
                </c:pt>
                <c:pt idx="31">
                  <c:v>Quebrada Bufeo</c:v>
                </c:pt>
                <c:pt idx="32">
                  <c:v>Quebrada Rafaelyacu</c:v>
                </c:pt>
                <c:pt idx="33">
                  <c:v>Cocha Vista Alegre</c:v>
                </c:pt>
                <c:pt idx="34">
                  <c:v>Cocha Montana</c:v>
                </c:pt>
                <c:pt idx="35">
                  <c:v>Cocha Isampa</c:v>
                </c:pt>
                <c:pt idx="36">
                  <c:v>Quebrada Afluente Lupunillo</c:v>
                </c:pt>
                <c:pt idx="37">
                  <c:v>Quebrada Cuicayacu</c:v>
                </c:pt>
                <c:pt idx="38">
                  <c:v>Cocha Pacococha</c:v>
                </c:pt>
                <c:pt idx="39">
                  <c:v>Cocha Sol Sol</c:v>
                </c:pt>
                <c:pt idx="40">
                  <c:v>Quebrada Gringoyacu</c:v>
                </c:pt>
                <c:pt idx="41">
                  <c:v>Quebrada Paushiyacu</c:v>
                </c:pt>
                <c:pt idx="42">
                  <c:v>Cocha Chanchari</c:v>
                </c:pt>
                <c:pt idx="43">
                  <c:v>Quebrada San Barbarillo</c:v>
                </c:pt>
                <c:pt idx="44">
                  <c:v>Quebrada Limon</c:v>
                </c:pt>
              </c:strCache>
            </c:strRef>
          </c:cat>
          <c:val>
            <c:numRef>
              <c:f>Sedimentos!$D$31:$AV$31</c:f>
              <c:numCache>
                <c:formatCode>General</c:formatCode>
                <c:ptCount val="45"/>
                <c:pt idx="0">
                  <c:v>123</c:v>
                </c:pt>
                <c:pt idx="1">
                  <c:v>123</c:v>
                </c:pt>
                <c:pt idx="2">
                  <c:v>123</c:v>
                </c:pt>
                <c:pt idx="3">
                  <c:v>123</c:v>
                </c:pt>
                <c:pt idx="4">
                  <c:v>123</c:v>
                </c:pt>
                <c:pt idx="5">
                  <c:v>123</c:v>
                </c:pt>
                <c:pt idx="6">
                  <c:v>123</c:v>
                </c:pt>
                <c:pt idx="7">
                  <c:v>123</c:v>
                </c:pt>
                <c:pt idx="8">
                  <c:v>123</c:v>
                </c:pt>
                <c:pt idx="9">
                  <c:v>123</c:v>
                </c:pt>
                <c:pt idx="10">
                  <c:v>123</c:v>
                </c:pt>
                <c:pt idx="11">
                  <c:v>123</c:v>
                </c:pt>
                <c:pt idx="12">
                  <c:v>123</c:v>
                </c:pt>
                <c:pt idx="13">
                  <c:v>123</c:v>
                </c:pt>
                <c:pt idx="14">
                  <c:v>123</c:v>
                </c:pt>
                <c:pt idx="15">
                  <c:v>123</c:v>
                </c:pt>
                <c:pt idx="16">
                  <c:v>123</c:v>
                </c:pt>
                <c:pt idx="17">
                  <c:v>123</c:v>
                </c:pt>
                <c:pt idx="18">
                  <c:v>123</c:v>
                </c:pt>
                <c:pt idx="19">
                  <c:v>123</c:v>
                </c:pt>
                <c:pt idx="20">
                  <c:v>123</c:v>
                </c:pt>
                <c:pt idx="21">
                  <c:v>123</c:v>
                </c:pt>
                <c:pt idx="22">
                  <c:v>123</c:v>
                </c:pt>
                <c:pt idx="23">
                  <c:v>123</c:v>
                </c:pt>
                <c:pt idx="24">
                  <c:v>123</c:v>
                </c:pt>
                <c:pt idx="25">
                  <c:v>123</c:v>
                </c:pt>
                <c:pt idx="26">
                  <c:v>123</c:v>
                </c:pt>
                <c:pt idx="27">
                  <c:v>123</c:v>
                </c:pt>
                <c:pt idx="28">
                  <c:v>123</c:v>
                </c:pt>
                <c:pt idx="29">
                  <c:v>123</c:v>
                </c:pt>
                <c:pt idx="30">
                  <c:v>123</c:v>
                </c:pt>
                <c:pt idx="31">
                  <c:v>123</c:v>
                </c:pt>
                <c:pt idx="32">
                  <c:v>123</c:v>
                </c:pt>
                <c:pt idx="33">
                  <c:v>123</c:v>
                </c:pt>
                <c:pt idx="34">
                  <c:v>123</c:v>
                </c:pt>
                <c:pt idx="35">
                  <c:v>123</c:v>
                </c:pt>
                <c:pt idx="36">
                  <c:v>123</c:v>
                </c:pt>
                <c:pt idx="37">
                  <c:v>123</c:v>
                </c:pt>
                <c:pt idx="38">
                  <c:v>123</c:v>
                </c:pt>
                <c:pt idx="39">
                  <c:v>123</c:v>
                </c:pt>
                <c:pt idx="40">
                  <c:v>123</c:v>
                </c:pt>
                <c:pt idx="41">
                  <c:v>123</c:v>
                </c:pt>
                <c:pt idx="42">
                  <c:v>123</c:v>
                </c:pt>
                <c:pt idx="43">
                  <c:v>123</c:v>
                </c:pt>
                <c:pt idx="44">
                  <c:v>123</c:v>
                </c:pt>
              </c:numCache>
            </c:numRef>
          </c:val>
          <c:smooth val="0"/>
        </c:ser>
        <c:ser>
          <c:idx val="2"/>
          <c:order val="2"/>
          <c:spPr>
            <a:ln>
              <a:solidFill>
                <a:schemeClr val="accent2"/>
              </a:solidFill>
            </a:ln>
          </c:spPr>
          <c:marker>
            <c:symbol val="none"/>
          </c:marker>
          <c:cat>
            <c:strRef>
              <c:f>Sedimentos!$D$19:$AV$19</c:f>
              <c:strCache>
                <c:ptCount val="45"/>
                <c:pt idx="0">
                  <c:v>Quebrada Banco de Agua</c:v>
                </c:pt>
                <c:pt idx="1">
                  <c:v>Quebrada Afluente Piedra Negra</c:v>
                </c:pt>
                <c:pt idx="2">
                  <c:v>Quebrada San Antonio</c:v>
                </c:pt>
                <c:pt idx="3">
                  <c:v>Quebrada Otomel</c:v>
                </c:pt>
                <c:pt idx="4">
                  <c:v>Cocha Samique</c:v>
                </c:pt>
                <c:pt idx="5">
                  <c:v>Quebrada Yanayacu</c:v>
                </c:pt>
                <c:pt idx="6">
                  <c:v>Quebrada Afluente Shinguito Grande</c:v>
                </c:pt>
                <c:pt idx="7">
                  <c:v>Quebrada Lupunillo</c:v>
                </c:pt>
                <c:pt idx="8">
                  <c:v>Quebrada Santa Barbara</c:v>
                </c:pt>
                <c:pt idx="9">
                  <c:v>Cocha Herminia</c:v>
                </c:pt>
                <c:pt idx="10">
                  <c:v>Cocha Pashincocha</c:v>
                </c:pt>
                <c:pt idx="11">
                  <c:v>Quebrada Telespora</c:v>
                </c:pt>
                <c:pt idx="12">
                  <c:v>Quebrada Afluente Limon</c:v>
                </c:pt>
                <c:pt idx="13">
                  <c:v>Quebrada Tipishca de Caborey
</c:v>
                </c:pt>
                <c:pt idx="14">
                  <c:v>Río Tigre</c:v>
                </c:pt>
                <c:pt idx="15">
                  <c:v>Cocha Tipishca de Bartra
</c:v>
                </c:pt>
                <c:pt idx="16">
                  <c:v>Cocha Aucacocha</c:v>
                </c:pt>
                <c:pt idx="17">
                  <c:v>Cocha Boacocha</c:v>
                </c:pt>
                <c:pt idx="18">
                  <c:v>Cocha Tipishca (Comunidad Caceres)</c:v>
                </c:pt>
                <c:pt idx="19">
                  <c:v>Quebrada Piedra Negra</c:v>
                </c:pt>
                <c:pt idx="20">
                  <c:v>Quebrada Yamiyacu</c:v>
                </c:pt>
                <c:pt idx="21">
                  <c:v>Quebrada Bancal</c:v>
                </c:pt>
                <c:pt idx="22">
                  <c:v>Quebrada Cementerio</c:v>
                </c:pt>
                <c:pt idx="23">
                  <c:v>Cocha Tipishca (Comunidad Marsella)
</c:v>
                </c:pt>
                <c:pt idx="24">
                  <c:v>Cocha Camilonyacu</c:v>
                </c:pt>
                <c:pt idx="25">
                  <c:v>Quebrada Bancal</c:v>
                </c:pt>
                <c:pt idx="26">
                  <c:v>Cocha Tipishca de Vista Alegre
</c:v>
                </c:pt>
                <c:pt idx="27">
                  <c:v>Quebrada Shiquilio</c:v>
                </c:pt>
                <c:pt idx="28">
                  <c:v>Quebrada Soldadoyacu</c:v>
                </c:pt>
                <c:pt idx="29">
                  <c:v>Cocha Venancio</c:v>
                </c:pt>
                <c:pt idx="30">
                  <c:v>Quebrada Lisacaño</c:v>
                </c:pt>
                <c:pt idx="31">
                  <c:v>Quebrada Bufeo</c:v>
                </c:pt>
                <c:pt idx="32">
                  <c:v>Quebrada Rafaelyacu</c:v>
                </c:pt>
                <c:pt idx="33">
                  <c:v>Cocha Vista Alegre</c:v>
                </c:pt>
                <c:pt idx="34">
                  <c:v>Cocha Montana</c:v>
                </c:pt>
                <c:pt idx="35">
                  <c:v>Cocha Isampa</c:v>
                </c:pt>
                <c:pt idx="36">
                  <c:v>Quebrada Afluente Lupunillo</c:v>
                </c:pt>
                <c:pt idx="37">
                  <c:v>Quebrada Cuicayacu</c:v>
                </c:pt>
                <c:pt idx="38">
                  <c:v>Cocha Pacococha</c:v>
                </c:pt>
                <c:pt idx="39">
                  <c:v>Cocha Sol Sol</c:v>
                </c:pt>
                <c:pt idx="40">
                  <c:v>Quebrada Gringoyacu</c:v>
                </c:pt>
                <c:pt idx="41">
                  <c:v>Quebrada Paushiyacu</c:v>
                </c:pt>
                <c:pt idx="42">
                  <c:v>Cocha Chanchari</c:v>
                </c:pt>
                <c:pt idx="43">
                  <c:v>Quebrada San Barbarillo</c:v>
                </c:pt>
                <c:pt idx="44">
                  <c:v>Quebrada Limon</c:v>
                </c:pt>
              </c:strCache>
            </c:strRef>
          </c:cat>
          <c:val>
            <c:numRef>
              <c:f>Sedimentos!$D$32:$AV$32</c:f>
              <c:numCache>
                <c:formatCode>General</c:formatCode>
                <c:ptCount val="45"/>
                <c:pt idx="0">
                  <c:v>315</c:v>
                </c:pt>
                <c:pt idx="1">
                  <c:v>315</c:v>
                </c:pt>
                <c:pt idx="2">
                  <c:v>315</c:v>
                </c:pt>
                <c:pt idx="3">
                  <c:v>315</c:v>
                </c:pt>
                <c:pt idx="4">
                  <c:v>315</c:v>
                </c:pt>
                <c:pt idx="5">
                  <c:v>315</c:v>
                </c:pt>
                <c:pt idx="6">
                  <c:v>315</c:v>
                </c:pt>
                <c:pt idx="7">
                  <c:v>315</c:v>
                </c:pt>
                <c:pt idx="8">
                  <c:v>315</c:v>
                </c:pt>
                <c:pt idx="9">
                  <c:v>315</c:v>
                </c:pt>
                <c:pt idx="10">
                  <c:v>315</c:v>
                </c:pt>
                <c:pt idx="11">
                  <c:v>315</c:v>
                </c:pt>
                <c:pt idx="12">
                  <c:v>315</c:v>
                </c:pt>
                <c:pt idx="13">
                  <c:v>315</c:v>
                </c:pt>
                <c:pt idx="14">
                  <c:v>315</c:v>
                </c:pt>
                <c:pt idx="15">
                  <c:v>315</c:v>
                </c:pt>
                <c:pt idx="16">
                  <c:v>315</c:v>
                </c:pt>
                <c:pt idx="17">
                  <c:v>315</c:v>
                </c:pt>
                <c:pt idx="18">
                  <c:v>315</c:v>
                </c:pt>
                <c:pt idx="19">
                  <c:v>315</c:v>
                </c:pt>
                <c:pt idx="20">
                  <c:v>315</c:v>
                </c:pt>
                <c:pt idx="21">
                  <c:v>315</c:v>
                </c:pt>
                <c:pt idx="22">
                  <c:v>315</c:v>
                </c:pt>
                <c:pt idx="23">
                  <c:v>315</c:v>
                </c:pt>
                <c:pt idx="24">
                  <c:v>315</c:v>
                </c:pt>
                <c:pt idx="25">
                  <c:v>315</c:v>
                </c:pt>
                <c:pt idx="26">
                  <c:v>315</c:v>
                </c:pt>
                <c:pt idx="27">
                  <c:v>315</c:v>
                </c:pt>
                <c:pt idx="28">
                  <c:v>315</c:v>
                </c:pt>
                <c:pt idx="29">
                  <c:v>315</c:v>
                </c:pt>
                <c:pt idx="30">
                  <c:v>315</c:v>
                </c:pt>
                <c:pt idx="31">
                  <c:v>315</c:v>
                </c:pt>
                <c:pt idx="32">
                  <c:v>315</c:v>
                </c:pt>
                <c:pt idx="33">
                  <c:v>315</c:v>
                </c:pt>
                <c:pt idx="34">
                  <c:v>315</c:v>
                </c:pt>
                <c:pt idx="35">
                  <c:v>315</c:v>
                </c:pt>
                <c:pt idx="36">
                  <c:v>315</c:v>
                </c:pt>
                <c:pt idx="37">
                  <c:v>315</c:v>
                </c:pt>
                <c:pt idx="38">
                  <c:v>315</c:v>
                </c:pt>
                <c:pt idx="39">
                  <c:v>315</c:v>
                </c:pt>
                <c:pt idx="40">
                  <c:v>315</c:v>
                </c:pt>
                <c:pt idx="41">
                  <c:v>315</c:v>
                </c:pt>
                <c:pt idx="42">
                  <c:v>315</c:v>
                </c:pt>
                <c:pt idx="43">
                  <c:v>315</c:v>
                </c:pt>
                <c:pt idx="44">
                  <c:v>315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0872064"/>
        <c:axId val="130873600"/>
      </c:lineChart>
      <c:catAx>
        <c:axId val="130872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es-MX"/>
          </a:p>
        </c:txPr>
        <c:crossAx val="130873600"/>
        <c:crosses val="autoZero"/>
        <c:auto val="1"/>
        <c:lblAlgn val="ctr"/>
        <c:lblOffset val="100"/>
        <c:noMultiLvlLbl val="0"/>
      </c:catAx>
      <c:valAx>
        <c:axId val="130873600"/>
        <c:scaling>
          <c:orientation val="minMax"/>
          <c:max val="400"/>
          <c:min val="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900"/>
                </a:pPr>
                <a:r>
                  <a:rPr lang="es-PE" sz="900"/>
                  <a:t>mg/Kg</a:t>
                </a:r>
              </a:p>
            </c:rich>
          </c:tx>
          <c:layout>
            <c:manualLayout>
              <c:xMode val="edge"/>
              <c:yMode val="edge"/>
              <c:x val="1.2800241186067965E-2"/>
              <c:y val="0.3802454347561221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crossAx val="130872064"/>
        <c:crosses val="autoZero"/>
        <c:crossBetween val="between"/>
        <c:majorUnit val="100"/>
      </c:valAx>
    </c:plotArea>
    <c:plotVisOnly val="1"/>
    <c:dispBlanksAs val="gap"/>
    <c:showDLblsOverMax val="0"/>
  </c:chart>
  <c:txPr>
    <a:bodyPr/>
    <a:lstStyle/>
    <a:p>
      <a:pPr>
        <a:defRPr sz="800">
          <a:latin typeface="Arial Narrow" pitchFamily="34" charset="0"/>
        </a:defRPr>
      </a:pPr>
      <a:endParaRPr lang="es-MX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0.08839</cdr:x>
      <cdr:y>0.3963</cdr:y>
    </cdr:from>
    <cdr:to>
      <cdr:x>0.278</cdr:x>
      <cdr:y>0.45842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90432" y="1717703"/>
          <a:ext cx="1695593" cy="2692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PE" sz="1100" dirty="0">
              <a:latin typeface="Arial Narrow" pitchFamily="34" charset="0"/>
            </a:rPr>
            <a:t>ECA </a:t>
          </a:r>
          <a:r>
            <a:rPr lang="es-PE" sz="1100" dirty="0" smtClean="0">
              <a:latin typeface="Arial Narrow" pitchFamily="34" charset="0"/>
            </a:rPr>
            <a:t>– Cate.4: </a:t>
          </a:r>
          <a:r>
            <a:rPr lang="es-PE" sz="1100" dirty="0">
              <a:latin typeface="Arial Narrow" pitchFamily="34" charset="0"/>
            </a:rPr>
            <a:t>0,001 mg/L</a:t>
          </a:r>
        </a:p>
      </cdr:txBody>
    </cdr:sp>
  </cdr:relSizeAnchor>
  <cdr:relSizeAnchor xmlns:cdr="http://schemas.openxmlformats.org/drawingml/2006/chartDrawing">
    <cdr:from>
      <cdr:x>0.11221</cdr:x>
      <cdr:y>0.45761</cdr:y>
    </cdr:from>
    <cdr:to>
      <cdr:x>0.12491</cdr:x>
      <cdr:y>0.56457</cdr:y>
    </cdr:to>
    <cdr:sp macro="" textlink="">
      <cdr:nvSpPr>
        <cdr:cNvPr id="3" name="1 Conector angular"/>
        <cdr:cNvSpPr/>
      </cdr:nvSpPr>
      <cdr:spPr>
        <a:xfrm xmlns:a="http://schemas.openxmlformats.org/drawingml/2006/main" rot="16200000" flipH="1">
          <a:off x="828363" y="2158473"/>
          <a:ext cx="463607" cy="113569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endParaRPr lang="es-PE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0.02591</cdr:x>
      <cdr:y>0.21504</cdr:y>
    </cdr:from>
    <cdr:to>
      <cdr:x>0.05725</cdr:x>
      <cdr:y>0.26136</cdr:y>
    </cdr:to>
    <cdr:sp macro="" textlink="">
      <cdr:nvSpPr>
        <cdr:cNvPr id="8" name="1 Rectángulo"/>
        <cdr:cNvSpPr/>
      </cdr:nvSpPr>
      <cdr:spPr>
        <a:xfrm xmlns:a="http://schemas.openxmlformats.org/drawingml/2006/main">
          <a:off x="231690" y="932059"/>
          <a:ext cx="280255" cy="20076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ysClr val="window" lastClr="FFFFFF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s-PE"/>
        </a:p>
      </cdr:txBody>
    </cdr:sp>
  </cdr:relSizeAnchor>
  <cdr:relSizeAnchor xmlns:cdr="http://schemas.openxmlformats.org/drawingml/2006/chartDrawing">
    <cdr:from>
      <cdr:x>0.05329</cdr:x>
      <cdr:y>0.28453</cdr:y>
    </cdr:from>
    <cdr:to>
      <cdr:x>0.08464</cdr:x>
      <cdr:y>0.33085</cdr:y>
    </cdr:to>
    <cdr:sp macro="" textlink="">
      <cdr:nvSpPr>
        <cdr:cNvPr id="9" name="1 Rectángulo"/>
        <cdr:cNvSpPr/>
      </cdr:nvSpPr>
      <cdr:spPr>
        <a:xfrm xmlns:a="http://schemas.openxmlformats.org/drawingml/2006/main">
          <a:off x="647700" y="1638300"/>
          <a:ext cx="381000" cy="266700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 w="25400" cap="flat" cmpd="sng" algn="ctr">
          <a:solidFill>
            <a:sysClr val="window" lastClr="FFFFFF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endParaRPr lang="es-PE"/>
        </a:p>
      </cdr:txBody>
    </cdr:sp>
  </cdr:relSizeAnchor>
  <cdr:relSizeAnchor xmlns:cdr="http://schemas.openxmlformats.org/drawingml/2006/chartDrawing">
    <cdr:from>
      <cdr:x>0.02936</cdr:x>
      <cdr:y>0.08005</cdr:y>
    </cdr:from>
    <cdr:to>
      <cdr:x>0.06071</cdr:x>
      <cdr:y>0.12637</cdr:y>
    </cdr:to>
    <cdr:sp macro="" textlink="">
      <cdr:nvSpPr>
        <cdr:cNvPr id="7" name="6 Rectángulo"/>
        <cdr:cNvSpPr/>
      </cdr:nvSpPr>
      <cdr:spPr>
        <a:xfrm xmlns:a="http://schemas.openxmlformats.org/drawingml/2006/main">
          <a:off x="262568" y="346969"/>
          <a:ext cx="280344" cy="200769"/>
        </a:xfrm>
        <a:prstGeom xmlns:a="http://schemas.openxmlformats.org/drawingml/2006/main" prst="rect">
          <a:avLst/>
        </a:prstGeom>
        <a:solidFill xmlns:a="http://schemas.openxmlformats.org/drawingml/2006/main">
          <a:sysClr val="window" lastClr="FFFFFF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PE"/>
        </a:p>
      </cdr:txBody>
    </cdr:sp>
  </cdr:relSizeAnchor>
  <cdr:relSizeAnchor xmlns:cdr="http://schemas.openxmlformats.org/drawingml/2006/chartDrawing">
    <cdr:from>
      <cdr:x>0.02209</cdr:x>
      <cdr:y>0.07566</cdr:y>
    </cdr:from>
    <cdr:to>
      <cdr:x>0.05735</cdr:x>
      <cdr:y>0.12529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197493" y="327929"/>
          <a:ext cx="315309" cy="21511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s-PE" sz="800" dirty="0">
              <a:latin typeface="Arial Narrow" pitchFamily="34" charset="0"/>
            </a:rPr>
            <a:t>94000</a:t>
          </a:r>
        </a:p>
      </cdr:txBody>
    </cdr:sp>
  </cdr:relSizeAnchor>
  <cdr:relSizeAnchor xmlns:cdr="http://schemas.openxmlformats.org/drawingml/2006/chartDrawing">
    <cdr:from>
      <cdr:x>0.02371</cdr:x>
      <cdr:y>0.21048</cdr:y>
    </cdr:from>
    <cdr:to>
      <cdr:x>0.06054</cdr:x>
      <cdr:y>0.25763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212029" y="912293"/>
          <a:ext cx="329348" cy="2043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PE" sz="800" dirty="0">
              <a:latin typeface="Arial Narrow" pitchFamily="34" charset="0"/>
            </a:rPr>
            <a:t>86000</a:t>
          </a:r>
        </a:p>
      </cdr:txBody>
    </cdr:sp>
  </cdr:relSizeAnchor>
  <cdr:relSizeAnchor xmlns:cdr="http://schemas.openxmlformats.org/drawingml/2006/chartDrawing">
    <cdr:from>
      <cdr:x>0.05948</cdr:x>
      <cdr:y>0.29896</cdr:y>
    </cdr:from>
    <cdr:to>
      <cdr:x>0.083</cdr:x>
      <cdr:y>0.32625</cdr:y>
    </cdr:to>
    <cdr:sp macro="" textlink="">
      <cdr:nvSpPr>
        <cdr:cNvPr id="6" name="1 Conector recto"/>
        <cdr:cNvSpPr/>
      </cdr:nvSpPr>
      <cdr:spPr>
        <a:xfrm xmlns:a="http://schemas.openxmlformats.org/drawingml/2006/main" flipH="1">
          <a:off x="822041" y="1761243"/>
          <a:ext cx="325064" cy="160771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chemeClr val="bg1">
              <a:lumMod val="50000"/>
            </a:scheme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s-PE"/>
        </a:p>
      </cdr:txBody>
    </cdr:sp>
  </cdr:relSizeAnchor>
  <cdr:relSizeAnchor xmlns:cdr="http://schemas.openxmlformats.org/drawingml/2006/chartDrawing">
    <cdr:from>
      <cdr:x>0.05729</cdr:x>
      <cdr:y>0.28159</cdr:y>
    </cdr:from>
    <cdr:to>
      <cdr:x>0.0808</cdr:x>
      <cdr:y>0.30888</cdr:y>
    </cdr:to>
    <cdr:sp macro="" textlink="">
      <cdr:nvSpPr>
        <cdr:cNvPr id="10" name="1 Conector recto"/>
        <cdr:cNvSpPr/>
      </cdr:nvSpPr>
      <cdr:spPr>
        <a:xfrm xmlns:a="http://schemas.openxmlformats.org/drawingml/2006/main" flipH="1">
          <a:off x="791813" y="1658912"/>
          <a:ext cx="324927" cy="160772"/>
        </a:xfrm>
        <a:prstGeom xmlns:a="http://schemas.openxmlformats.org/drawingml/2006/main" prst="line">
          <a:avLst/>
        </a:prstGeom>
        <a:noFill xmlns:a="http://schemas.openxmlformats.org/drawingml/2006/main"/>
        <a:ln xmlns:a="http://schemas.openxmlformats.org/drawingml/2006/main" w="9525" cap="flat" cmpd="sng" algn="ctr">
          <a:solidFill>
            <a:sysClr val="window" lastClr="FFFFFF">
              <a:lumMod val="50000"/>
            </a:sys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es-PE"/>
        </a:p>
      </cdr:txBody>
    </cdr:sp>
  </cdr:relSizeAnchor>
  <cdr:relSizeAnchor xmlns:cdr="http://schemas.openxmlformats.org/drawingml/2006/chartDrawing">
    <cdr:from>
      <cdr:x>0.08237</cdr:x>
      <cdr:y>0.49738</cdr:y>
    </cdr:from>
    <cdr:to>
      <cdr:x>0.33949</cdr:x>
      <cdr:y>0.56312</cdr:y>
    </cdr:to>
    <cdr:sp macro="" textlink="">
      <cdr:nvSpPr>
        <cdr:cNvPr id="11" name="1 CuadroTexto"/>
        <cdr:cNvSpPr txBox="1"/>
      </cdr:nvSpPr>
      <cdr:spPr>
        <a:xfrm xmlns:a="http://schemas.openxmlformats.org/drawingml/2006/main">
          <a:off x="736600" y="2155825"/>
          <a:ext cx="2299277" cy="2849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E" dirty="0" smtClean="0">
              <a:latin typeface="Arial Narrow" pitchFamily="34" charset="0"/>
            </a:rPr>
            <a:t>Valor de Intervención</a:t>
          </a:r>
          <a:r>
            <a:rPr lang="es-PE" sz="1100" dirty="0" smtClean="0">
              <a:latin typeface="Arial Narrow" pitchFamily="34" charset="0"/>
            </a:rPr>
            <a:t>: 5 000 </a:t>
          </a:r>
          <a:r>
            <a:rPr lang="es-PE" sz="1100" dirty="0">
              <a:latin typeface="Arial Narrow" pitchFamily="34" charset="0"/>
            </a:rPr>
            <a:t>mg/Kg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0.08124</cdr:x>
      <cdr:y>0.26357</cdr:y>
    </cdr:from>
    <cdr:to>
      <cdr:x>0.27078</cdr:x>
      <cdr:y>0.33406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726505" y="1142406"/>
          <a:ext cx="1694943" cy="3055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s-PE" sz="1100" dirty="0">
              <a:latin typeface="Arial Narrow" pitchFamily="34" charset="0"/>
            </a:rPr>
            <a:t>PEL: 3,5 mg/Kg</a:t>
          </a:r>
        </a:p>
      </cdr:txBody>
    </cdr:sp>
  </cdr:relSizeAnchor>
  <cdr:relSizeAnchor xmlns:cdr="http://schemas.openxmlformats.org/drawingml/2006/chartDrawing">
    <cdr:from>
      <cdr:x>0.07816</cdr:x>
      <cdr:y>0.4327</cdr:y>
    </cdr:from>
    <cdr:to>
      <cdr:x>0.26771</cdr:x>
      <cdr:y>0.5032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1088572" y="2422071"/>
          <a:ext cx="2639785" cy="394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PE" sz="1100" dirty="0">
              <a:latin typeface="Arial Narrow" pitchFamily="34" charset="0"/>
            </a:rPr>
            <a:t>ISQG: 0,6 mg/Kg</a:t>
          </a:r>
        </a:p>
      </cdr:txBody>
    </cdr:sp>
  </cdr:relSizeAnchor>
  <cdr:relSizeAnchor xmlns:cdr="http://schemas.openxmlformats.org/drawingml/2006/chartDrawing">
    <cdr:from>
      <cdr:x>0.0767</cdr:x>
      <cdr:y>0.46127</cdr:y>
    </cdr:from>
    <cdr:to>
      <cdr:x>0.0894</cdr:x>
      <cdr:y>0.56823</cdr:y>
    </cdr:to>
    <cdr:sp macro="" textlink="">
      <cdr:nvSpPr>
        <cdr:cNvPr id="5" name="4 Conector angular"/>
        <cdr:cNvSpPr/>
      </cdr:nvSpPr>
      <cdr:spPr>
        <a:xfrm xmlns:a="http://schemas.openxmlformats.org/drawingml/2006/main" rot="16200000" flipH="1">
          <a:off x="1068160" y="2581952"/>
          <a:ext cx="176894" cy="598715"/>
        </a:xfrm>
        <a:prstGeom xmlns:a="http://schemas.openxmlformats.org/drawingml/2006/main" prst="bentConnector3">
          <a:avLst>
            <a:gd name="adj1" fmla="val 50000"/>
          </a:avLst>
        </a:prstGeom>
        <a:ln xmlns:a="http://schemas.openxmlformats.org/drawingml/2006/main">
          <a:tailEnd type="arrow"/>
        </a:ln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s-PE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0.06255</cdr:x>
      <cdr:y>0.14829</cdr:y>
    </cdr:from>
    <cdr:to>
      <cdr:x>0.25214</cdr:x>
      <cdr:y>0.21878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870857" y="830036"/>
          <a:ext cx="2639785" cy="394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PE" sz="1100" dirty="0">
              <a:latin typeface="Arial Narrow" pitchFamily="34" charset="0"/>
            </a:rPr>
            <a:t>PEL: 0,486 mg/Kg</a:t>
          </a:r>
        </a:p>
      </cdr:txBody>
    </cdr:sp>
  </cdr:relSizeAnchor>
  <cdr:relSizeAnchor xmlns:cdr="http://schemas.openxmlformats.org/drawingml/2006/chartDrawing">
    <cdr:from>
      <cdr:x>0.05961</cdr:x>
      <cdr:y>0.42784</cdr:y>
    </cdr:from>
    <cdr:to>
      <cdr:x>0.24921</cdr:x>
      <cdr:y>0.49834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830035" y="2394857"/>
          <a:ext cx="2639785" cy="394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PE" sz="1100" dirty="0">
              <a:latin typeface="Arial Narrow" pitchFamily="34" charset="0"/>
            </a:rPr>
            <a:t>ISQG: 0,170 mg/Kg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0.06352</cdr:x>
      <cdr:y>0.11647</cdr:y>
    </cdr:from>
    <cdr:to>
      <cdr:x>0.25312</cdr:x>
      <cdr:y>0.18684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884464" y="653142"/>
          <a:ext cx="2639785" cy="394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PE" sz="1100" dirty="0">
              <a:latin typeface="Arial Narrow" pitchFamily="34" charset="0"/>
            </a:rPr>
            <a:t>PEL: 197 mg/Kg</a:t>
          </a:r>
        </a:p>
      </cdr:txBody>
    </cdr:sp>
  </cdr:relSizeAnchor>
  <cdr:relSizeAnchor xmlns:cdr="http://schemas.openxmlformats.org/drawingml/2006/chartDrawing">
    <cdr:from>
      <cdr:x>0.06334</cdr:x>
      <cdr:y>0.49327</cdr:y>
    </cdr:from>
    <cdr:to>
      <cdr:x>0.25293</cdr:x>
      <cdr:y>0.56364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566435" y="2138018"/>
          <a:ext cx="1695390" cy="305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r>
            <a:rPr lang="es-PE" sz="1100">
              <a:latin typeface="Arial Narrow" pitchFamily="34" charset="0"/>
            </a:rPr>
            <a:t>ISQG: 35,7 mg/Kg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0.06426</cdr:x>
      <cdr:y>0.54145</cdr:y>
    </cdr:from>
    <cdr:to>
      <cdr:x>0.25392</cdr:x>
      <cdr:y>0.61194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894443" y="3030764"/>
          <a:ext cx="2639758" cy="3945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E" sz="1100" dirty="0">
              <a:latin typeface="Arial Narrow" pitchFamily="34" charset="0"/>
            </a:rPr>
            <a:t>ISQG: 35,0 mg/Kg</a:t>
          </a:r>
        </a:p>
      </cdr:txBody>
    </cdr:sp>
  </cdr:relSizeAnchor>
  <cdr:relSizeAnchor xmlns:cdr="http://schemas.openxmlformats.org/drawingml/2006/chartDrawing">
    <cdr:from>
      <cdr:x>0.06524</cdr:x>
      <cdr:y>0.31537</cdr:y>
    </cdr:from>
    <cdr:to>
      <cdr:x>0.2549</cdr:x>
      <cdr:y>0.38586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908051" y="1765301"/>
          <a:ext cx="2639758" cy="3945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E" sz="1100" dirty="0">
              <a:latin typeface="Arial Narrow" pitchFamily="34" charset="0"/>
            </a:rPr>
            <a:t>PEL: 91,3 mg/Kg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0.05982</cdr:x>
      <cdr:y>0.4218</cdr:y>
    </cdr:from>
    <cdr:to>
      <cdr:x>0.24948</cdr:x>
      <cdr:y>0.49222</cdr:y>
    </cdr:to>
    <cdr:sp macro="" textlink="">
      <cdr:nvSpPr>
        <cdr:cNvPr id="2" name="1 CuadroTexto"/>
        <cdr:cNvSpPr txBox="1"/>
      </cdr:nvSpPr>
      <cdr:spPr>
        <a:xfrm xmlns:a="http://schemas.openxmlformats.org/drawingml/2006/main">
          <a:off x="534950" y="1828234"/>
          <a:ext cx="1696015" cy="3052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E" sz="1100" dirty="0">
              <a:latin typeface="Arial Narrow" pitchFamily="34" charset="0"/>
            </a:rPr>
            <a:t>ISQG: 123 mg/Kg</a:t>
          </a:r>
        </a:p>
      </cdr:txBody>
    </cdr:sp>
  </cdr:relSizeAnchor>
  <cdr:relSizeAnchor xmlns:cdr="http://schemas.openxmlformats.org/drawingml/2006/chartDrawing">
    <cdr:from>
      <cdr:x>0.06329</cdr:x>
      <cdr:y>0.15478</cdr:y>
    </cdr:from>
    <cdr:to>
      <cdr:x>0.25295</cdr:x>
      <cdr:y>0.2252</cdr:y>
    </cdr:to>
    <cdr:sp macro="" textlink="">
      <cdr:nvSpPr>
        <cdr:cNvPr id="3" name="1 CuadroTexto"/>
        <cdr:cNvSpPr txBox="1"/>
      </cdr:nvSpPr>
      <cdr:spPr>
        <a:xfrm xmlns:a="http://schemas.openxmlformats.org/drawingml/2006/main">
          <a:off x="880836" y="867228"/>
          <a:ext cx="2639758" cy="39457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s-PE" sz="1100" dirty="0">
              <a:latin typeface="Arial Narrow" pitchFamily="34" charset="0"/>
            </a:rPr>
            <a:t>PEL: 315 mg/Kg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AFA6126-9438-4BC2-AF6B-5EA8355197E2}" type="datetimeFigureOut">
              <a:rPr lang="es-MX"/>
              <a:pPr>
                <a:defRPr/>
              </a:pPr>
              <a:t>11/10/2013</a:t>
            </a:fld>
            <a:endParaRPr lang="es-MX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MX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33BBFCA-2BB0-4975-B434-9F12C3E378BE}" type="slidenum">
              <a:rPr lang="es-MX"/>
              <a:pPr>
                <a:defRPr/>
              </a:pPr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166537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PE" altLang="es-MX" smtClean="0"/>
          </a:p>
        </p:txBody>
      </p:sp>
      <p:sp>
        <p:nvSpPr>
          <p:cNvPr id="29700" name="4 Marcador de fecha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MX" altLang="es-MX"/>
              <a:t>19/10/2012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BB1EF-54A4-48FF-8240-0D4D9F6BC147}" type="datetimeFigureOut">
              <a:rPr lang="en-US"/>
              <a:pPr>
                <a:defRPr/>
              </a:pPr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35C7C-7BB2-4FF4-92CA-8753ACE6E27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0622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8BC0D6-5BD9-4546-B0BD-C7A9BF6F8F89}" type="datetimeFigureOut">
              <a:rPr lang="en-US"/>
              <a:pPr>
                <a:defRPr/>
              </a:pPr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C906C9-1BF1-47BA-8192-81433AAD0F7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0903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718ED1-48A3-4909-B38D-CB6625975A4B}" type="datetimeFigureOut">
              <a:rPr lang="en-US"/>
              <a:pPr>
                <a:defRPr/>
              </a:pPr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4DF0D4-2B09-4E62-B4EA-BCAD2544643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4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8E3EC2-F79C-4C22-8B0E-88F221A373F6}" type="datetimeFigureOut">
              <a:rPr lang="en-US"/>
              <a:pPr>
                <a:defRPr/>
              </a:pPr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BBB43-75C0-402F-8FCF-10E39AD2951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839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53E811-7291-4376-8B8F-A6D0FA74766F}" type="datetimeFigureOut">
              <a:rPr lang="en-US"/>
              <a:pPr>
                <a:defRPr/>
              </a:pPr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4D8D5-D8CF-4FAF-A70C-A226E81B0C1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825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CE35F-9CE3-457B-84BD-81C04421089D}" type="datetimeFigureOut">
              <a:rPr lang="en-US"/>
              <a:pPr>
                <a:defRPr/>
              </a:pPr>
              <a:t>10/11/2013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F19B21-EA82-4488-9980-F121A35E3C5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17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7C90C-2EBF-44BD-8D47-A0985ADF2216}" type="datetimeFigureOut">
              <a:rPr lang="en-US"/>
              <a:pPr>
                <a:defRPr/>
              </a:pPr>
              <a:t>10/11/2013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33312-4B16-49E9-9570-05A18D4B395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014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E54206-8225-4DCE-82EC-0AD29F24288D}" type="datetimeFigureOut">
              <a:rPr lang="en-US"/>
              <a:pPr>
                <a:defRPr/>
              </a:pPr>
              <a:t>10/11/2013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615A7-57E8-4D0C-AF0E-06EDBD2BBEF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355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F7D586-B3AC-4753-8FC0-748B7ED007F9}" type="datetimeFigureOut">
              <a:rPr lang="en-US"/>
              <a:pPr>
                <a:defRPr/>
              </a:pPr>
              <a:t>10/11/2013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FC459-6DBD-4EE1-A46A-60348E05368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797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2BF44-4F5A-47A1-B3A2-D9936BB20912}" type="datetimeFigureOut">
              <a:rPr lang="en-US"/>
              <a:pPr>
                <a:defRPr/>
              </a:pPr>
              <a:t>10/11/2013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C8D0-37B0-42D4-B2EC-7EA90E8414F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912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568C0C-3295-49AE-A5FF-0E0B303FA5B4}" type="datetimeFigureOut">
              <a:rPr lang="en-US"/>
              <a:pPr>
                <a:defRPr/>
              </a:pPr>
              <a:t>10/11/2013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0AF227-3F88-49FB-85BD-6982B3612B5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440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 smtClean="0"/>
              <a:t>Click to edit Master title style</a:t>
            </a:r>
            <a:endParaRPr lang="en-US" altLang="es-MX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MX" smtClean="0"/>
              <a:t>Click to edit Master text styles</a:t>
            </a:r>
          </a:p>
          <a:p>
            <a:pPr lvl="1"/>
            <a:r>
              <a:rPr lang="es-ES_tradnl" altLang="es-MX" smtClean="0"/>
              <a:t>Second level</a:t>
            </a:r>
          </a:p>
          <a:p>
            <a:pPr lvl="2"/>
            <a:r>
              <a:rPr lang="es-ES_tradnl" altLang="es-MX" smtClean="0"/>
              <a:t>Third level</a:t>
            </a:r>
          </a:p>
          <a:p>
            <a:pPr lvl="3"/>
            <a:r>
              <a:rPr lang="es-ES_tradnl" altLang="es-MX" smtClean="0"/>
              <a:t>Fourth level</a:t>
            </a:r>
          </a:p>
          <a:p>
            <a:pPr lvl="4"/>
            <a:r>
              <a:rPr lang="es-ES_tradnl" altLang="es-MX" smtClean="0"/>
              <a:t>Fifth level</a:t>
            </a:r>
            <a:endParaRPr lang="en-US" altLang="es-MX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828537-72B4-481C-B428-E3CCE5179E41}" type="datetimeFigureOut">
              <a:rPr lang="en-US"/>
              <a:pPr>
                <a:defRPr/>
              </a:pPr>
              <a:t>10/11/2013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33DA7B2-011B-4633-9451-D071EA90C43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46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CuadroTexto"/>
          <p:cNvSpPr txBox="1">
            <a:spLocks noChangeArrowheads="1"/>
          </p:cNvSpPr>
          <p:nvPr/>
        </p:nvSpPr>
        <p:spPr bwMode="auto">
          <a:xfrm>
            <a:off x="266700" y="912813"/>
            <a:ext cx="8761413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s-ES" altLang="es-MX" sz="4400" b="1">
                <a:solidFill>
                  <a:schemeClr val="bg1"/>
                </a:solidFill>
                <a:latin typeface="Arial Narrow" pitchFamily="34" charset="0"/>
              </a:rPr>
              <a:t>RESULTADOS DEL MONITOREO PARTICIPATIVO DE LA CALIDAD DE AGUA SUPERFICIAL Y SEDIMENTOS DE LA CUENCA DEL RIO TIGRE DEL 26 DE JUNIO AL 02 DE JULIO</a:t>
            </a:r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900" y="5386388"/>
            <a:ext cx="1782763" cy="105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52" name="Group 2"/>
          <p:cNvGrpSpPr>
            <a:grpSpLocks/>
          </p:cNvGrpSpPr>
          <p:nvPr/>
        </p:nvGrpSpPr>
        <p:grpSpPr bwMode="auto">
          <a:xfrm>
            <a:off x="0" y="61913"/>
            <a:ext cx="4837113" cy="595312"/>
            <a:chOff x="621" y="661"/>
            <a:chExt cx="8072" cy="937"/>
          </a:xfrm>
        </p:grpSpPr>
        <p:pic>
          <p:nvPicPr>
            <p:cNvPr id="2056" name="Imagen 1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214"/>
            <a:stretch>
              <a:fillRect/>
            </a:stretch>
          </p:blipFill>
          <p:spPr bwMode="auto">
            <a:xfrm>
              <a:off x="621" y="661"/>
              <a:ext cx="1260" cy="9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057" name="Text Box 4"/>
            <p:cNvSpPr txBox="1">
              <a:spLocks noChangeArrowheads="1"/>
            </p:cNvSpPr>
            <p:nvPr/>
          </p:nvSpPr>
          <p:spPr bwMode="auto">
            <a:xfrm>
              <a:off x="1761" y="698"/>
              <a:ext cx="1036" cy="900"/>
            </a:xfrm>
            <a:prstGeom prst="rect">
              <a:avLst/>
            </a:prstGeom>
            <a:solidFill>
              <a:srgbClr val="DA251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pPr algn="ctr" defTabSz="914400"/>
              <a:endParaRPr lang="es-ES" altLang="es-MX" sz="1100" b="1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  <a:p>
              <a:pPr algn="ctr" defTabSz="914400"/>
              <a:r>
                <a:rPr lang="es-ES" altLang="es-MX" sz="1100" b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PERÚ</a:t>
              </a:r>
              <a:endParaRPr lang="es-ES" altLang="es-MX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8" name="Text Box 5"/>
            <p:cNvSpPr txBox="1">
              <a:spLocks noChangeArrowheads="1"/>
            </p:cNvSpPr>
            <p:nvPr/>
          </p:nvSpPr>
          <p:spPr bwMode="auto">
            <a:xfrm>
              <a:off x="2833" y="698"/>
              <a:ext cx="2908" cy="900"/>
            </a:xfrm>
            <a:prstGeom prst="rect">
              <a:avLst/>
            </a:prstGeom>
            <a:solidFill>
              <a:srgbClr val="000000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es-ES" altLang="es-MX" sz="800" b="1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s-ES" altLang="es-MX" sz="1100" b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Ministerio </a:t>
              </a:r>
            </a:p>
            <a:p>
              <a:r>
                <a:rPr lang="es-ES" altLang="es-MX" sz="1100" b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de Agricultura y riego</a:t>
              </a:r>
              <a:endParaRPr lang="es-ES" altLang="es-MX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59" name="Text Box 6"/>
            <p:cNvSpPr txBox="1">
              <a:spLocks noChangeArrowheads="1"/>
            </p:cNvSpPr>
            <p:nvPr/>
          </p:nvSpPr>
          <p:spPr bwMode="auto">
            <a:xfrm>
              <a:off x="5786" y="698"/>
              <a:ext cx="2907" cy="900"/>
            </a:xfrm>
            <a:prstGeom prst="rect">
              <a:avLst/>
            </a:prstGeom>
            <a:solidFill>
              <a:srgbClr val="0000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endParaRPr lang="es-ES" altLang="es-MX" sz="800" b="1">
                <a:solidFill>
                  <a:srgbClr val="FFFFFF"/>
                </a:solidFill>
                <a:latin typeface="Arial" pitchFamily="34" charset="0"/>
                <a:cs typeface="Arial" pitchFamily="34" charset="0"/>
              </a:endParaRPr>
            </a:p>
            <a:p>
              <a:r>
                <a:rPr lang="es-ES" altLang="es-MX" sz="1100" b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Autoridad Nacional</a:t>
              </a:r>
            </a:p>
            <a:p>
              <a:r>
                <a:rPr lang="es-ES" altLang="es-MX" sz="1100" b="1">
                  <a:solidFill>
                    <a:srgbClr val="FFFFFF"/>
                  </a:solidFill>
                  <a:latin typeface="Arial" pitchFamily="34" charset="0"/>
                  <a:cs typeface="Arial" pitchFamily="34" charset="0"/>
                </a:rPr>
                <a:t>del Agua</a:t>
              </a:r>
              <a:endParaRPr lang="es-ES" altLang="es-MX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053" name="Picture 2" descr="G:\Cuencas\Tigre\Fotos\Monitoreo Participativo_Cuenca Tigre\110_0628\IMG_084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14538" y="4822825"/>
            <a:ext cx="2160587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3" descr="G:\Cuencas\Tigre\Fotos\Monitoreo Participativo_Cuenca Tigre\108_0626\Quebrada Yamiyacu\IMG_0720.JP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716713" y="4822825"/>
            <a:ext cx="215900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Picture 4" descr="G:\Cuencas\Tigre\Fotos\Monitoreo Participativo_Cuenca Tigre\111_0629\Cocha Isampa\IMG_0865.JP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62450" y="4822825"/>
            <a:ext cx="2160588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3455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RESULTADOS DE AGUA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1 Gráfico"/>
          <p:cNvGraphicFramePr>
            <a:graphicFrameLocks/>
          </p:cNvGraphicFramePr>
          <p:nvPr/>
        </p:nvGraphicFramePr>
        <p:xfrm>
          <a:off x="123825" y="1182688"/>
          <a:ext cx="8942400" cy="433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3" name="2 Conector recto"/>
          <p:cNvCxnSpPr/>
          <p:nvPr/>
        </p:nvCxnSpPr>
        <p:spPr>
          <a:xfrm flipH="1">
            <a:off x="714375" y="2952750"/>
            <a:ext cx="8277225" cy="3651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271" name="8 CuadroTexto"/>
          <p:cNvSpPr txBox="1">
            <a:spLocks noChangeArrowheads="1"/>
          </p:cNvSpPr>
          <p:nvPr/>
        </p:nvSpPr>
        <p:spPr bwMode="auto">
          <a:xfrm>
            <a:off x="923925" y="2681288"/>
            <a:ext cx="159226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400">
                <a:latin typeface="Arial Narrow" pitchFamily="34" charset="0"/>
              </a:rPr>
              <a:t>Valor OMS: 250 mg/L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3455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RESULTADOS DE SEDIMENTOS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1 Gráfico"/>
          <p:cNvGraphicFramePr>
            <a:graphicFrameLocks/>
          </p:cNvGraphicFramePr>
          <p:nvPr/>
        </p:nvGraphicFramePr>
        <p:xfrm>
          <a:off x="31172" y="1188243"/>
          <a:ext cx="8942400" cy="433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316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3455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RESULTADOS DE SEDIMENTOS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graphicFrame>
        <p:nvGraphicFramePr>
          <p:cNvPr id="6" name="2 Gráfico"/>
          <p:cNvGraphicFramePr>
            <a:graphicFrameLocks/>
          </p:cNvGraphicFramePr>
          <p:nvPr/>
        </p:nvGraphicFramePr>
        <p:xfrm>
          <a:off x="123825" y="1135063"/>
          <a:ext cx="8942400" cy="433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340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3455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RESULTADOS DE SEDIMENTOS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graphicFrame>
        <p:nvGraphicFramePr>
          <p:cNvPr id="6" name="3 Gráfico"/>
          <p:cNvGraphicFramePr>
            <a:graphicFrameLocks/>
          </p:cNvGraphicFramePr>
          <p:nvPr/>
        </p:nvGraphicFramePr>
        <p:xfrm>
          <a:off x="114300" y="1173162"/>
          <a:ext cx="8942400" cy="433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364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3455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RESULTADOS DE SEDIMENTOS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graphicFrame>
        <p:nvGraphicFramePr>
          <p:cNvPr id="8" name="4 Gráfico"/>
          <p:cNvGraphicFramePr>
            <a:graphicFrameLocks/>
          </p:cNvGraphicFramePr>
          <p:nvPr/>
        </p:nvGraphicFramePr>
        <p:xfrm>
          <a:off x="123825" y="1165224"/>
          <a:ext cx="8942400" cy="433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388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3455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RESULTADOS DE SEDIMENTOS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graphicFrame>
        <p:nvGraphicFramePr>
          <p:cNvPr id="6" name="5 Gráfico"/>
          <p:cNvGraphicFramePr>
            <a:graphicFrameLocks/>
          </p:cNvGraphicFramePr>
          <p:nvPr/>
        </p:nvGraphicFramePr>
        <p:xfrm>
          <a:off x="161728" y="1144587"/>
          <a:ext cx="8942400" cy="433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412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3455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RESULTADOS DE SEDIMENTOS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graphicFrame>
        <p:nvGraphicFramePr>
          <p:cNvPr id="6" name="6 Gráfico"/>
          <p:cNvGraphicFramePr>
            <a:graphicFrameLocks/>
          </p:cNvGraphicFramePr>
          <p:nvPr/>
        </p:nvGraphicFramePr>
        <p:xfrm>
          <a:off x="107372" y="1185068"/>
          <a:ext cx="8942400" cy="433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18435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789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RESUMEN DE AGUA SUPERFICIAL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485900" y="1270000"/>
          <a:ext cx="6432550" cy="4922836"/>
        </p:xfrm>
        <a:graphic>
          <a:graphicData uri="http://schemas.openxmlformats.org/drawingml/2006/table">
            <a:tbl>
              <a:tblPr/>
              <a:tblGrid>
                <a:gridCol w="2589778"/>
                <a:gridCol w="994016"/>
                <a:gridCol w="2848756"/>
              </a:tblGrid>
              <a:tr h="21440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PUNTO DE MONITOREO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YACIMIENTO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CALIDAD DE AGUA (mg/L)</a:t>
                      </a:r>
                    </a:p>
                  </a:txBody>
                  <a:tcPr marL="4204" marR="4204" marT="4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4409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Metales</a:t>
                      </a:r>
                    </a:p>
                  </a:txBody>
                  <a:tcPr marL="4204" marR="4204" marT="4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Cementerio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Marsella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0,0073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Lupunillo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 Jacinto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0,0053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Soldadoyacu</a:t>
                      </a:r>
                    </a:p>
                  </a:txBody>
                  <a:tcPr marL="4204" marR="4204" marT="4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Marsella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0,0048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Afluente Shinguito Grande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</a:t>
                      </a:r>
                      <a:r>
                        <a:rPr lang="es-PE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Jacinto</a:t>
                      </a:r>
                      <a:endParaRPr lang="es-PE" sz="12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0,0045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7086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Herminia</a:t>
                      </a:r>
                    </a:p>
                  </a:txBody>
                  <a:tcPr marL="4204" marR="4204" marT="4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Bartra*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0,0044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Tipischca de Bartra</a:t>
                      </a:r>
                    </a:p>
                  </a:txBody>
                  <a:tcPr marL="4204" marR="4204" marT="4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Bartra*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0,0042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Tipischca de Vista Alegre</a:t>
                      </a:r>
                    </a:p>
                  </a:txBody>
                  <a:tcPr marL="4204" marR="4204" marT="4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0,0039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Chanchali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0,0038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Boacocha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0,0034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Vista Alegre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0,0033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Otoniel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Marsella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0,0033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3161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Tipishca (Comunidad Caceres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0,0033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Balata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0,0032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Afluente Lupunillo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 Jacinto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0,0031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Montano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Bartra*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0,0030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Bufeo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Bartra*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0,0029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Tipishca (Comunidad Marsella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)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Marsella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0,0028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Tipishca de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Caborey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0,0028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Limón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 Jacinto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0,0027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Piedra Negra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 Jacinto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0,0026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409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Sol </a:t>
                      </a:r>
                      <a:r>
                        <a:rPr lang="es-P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Sol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Marsella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0,0024</a:t>
                      </a:r>
                    </a:p>
                  </a:txBody>
                  <a:tcPr marL="4204" marR="4204" marT="420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533" name="5 CuadroTexto"/>
          <p:cNvSpPr txBox="1">
            <a:spLocks noChangeArrowheads="1"/>
          </p:cNvSpPr>
          <p:nvPr/>
        </p:nvSpPr>
        <p:spPr bwMode="auto">
          <a:xfrm>
            <a:off x="1419225" y="6238875"/>
            <a:ext cx="51133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200">
                <a:latin typeface="Arial Narrow" pitchFamily="34" charset="0"/>
              </a:rPr>
              <a:t>*Tomado como referencia, cuya agua de origen de la batería discurre al cuerpo de agua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19459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789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RESUMEN DE AGUA SUPERFICIAL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1736725" y="1298575"/>
          <a:ext cx="5984875" cy="4980920"/>
        </p:xfrm>
        <a:graphic>
          <a:graphicData uri="http://schemas.openxmlformats.org/drawingml/2006/table">
            <a:tbl>
              <a:tblPr/>
              <a:tblGrid>
                <a:gridCol w="2409542"/>
                <a:gridCol w="924837"/>
                <a:gridCol w="2650496"/>
              </a:tblGrid>
              <a:tr h="18704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PUNTO DE MONITOREO</a:t>
                      </a:r>
                    </a:p>
                  </a:txBody>
                  <a:tcPr marL="4204" marR="4204" marT="4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YACIMIENTO</a:t>
                      </a:r>
                    </a:p>
                  </a:txBody>
                  <a:tcPr marL="4204" marR="4204" marT="420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CALIDAD DE AGUA (mg/L)</a:t>
                      </a:r>
                    </a:p>
                  </a:txBody>
                  <a:tcPr marL="4204" marR="4204" marT="4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704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Metales</a:t>
                      </a:r>
                    </a:p>
                  </a:txBody>
                  <a:tcPr marL="4204" marR="4204" marT="420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Afluente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Limón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 Jacinto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0,0024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Rafaelyacu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Shiviyacu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0,0024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Pacococha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0,0023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Lisacaño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0,0022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Telésforo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Bartra*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0,0021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Banco de Arena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 Jacinto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0,0021 y cloruros: 65,1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Paushiyacu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Forestal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0,0021 y cloruros: 59,6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Shiquilio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0,0020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Samique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0,0020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Cuicayacu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 Jacinto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0,0020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Afluente Piedra Negra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 Jacinto</a:t>
                      </a:r>
                      <a:endParaRPr lang="es-PE" sz="1200" b="1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0,0020 y cloruros: 486,4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3404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Aucacocha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Bartra*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0,0019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Isampa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0,0019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Yamiyacu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Forestal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0,0015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San Antonio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0,0015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</a:t>
                      </a:r>
                      <a:r>
                        <a:rPr lang="es-PE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Barbarillo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Shiviyacu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0,0014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Santa Barbara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0,0014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Gringoyacu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Marsella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&lt;0,0004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Pashincocha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&lt;0,0004 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Venancio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Marsella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&lt;0,0004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Río Tigre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&lt;0,0004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Yanayacu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 Jacinto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&lt;0,0004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Bancal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&lt;0,0004 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41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Camilonyacu</a:t>
                      </a: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Shiviyacu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Plomo: &lt;0,0004 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8572" marR="8572" marT="857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9569" name="5 CuadroTexto"/>
          <p:cNvSpPr txBox="1">
            <a:spLocks noChangeArrowheads="1"/>
          </p:cNvSpPr>
          <p:nvPr/>
        </p:nvSpPr>
        <p:spPr bwMode="auto">
          <a:xfrm>
            <a:off x="1641475" y="6262688"/>
            <a:ext cx="511333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200">
                <a:latin typeface="Arial Narrow" pitchFamily="34" charset="0"/>
              </a:rPr>
              <a:t>*Tomado como referencia, cuya agua de origen de la batería discurre al cuerpo de agua</a:t>
            </a:r>
          </a:p>
        </p:txBody>
      </p:sp>
      <p:sp>
        <p:nvSpPr>
          <p:cNvPr id="19570" name="6 CuadroTexto"/>
          <p:cNvSpPr txBox="1">
            <a:spLocks noChangeArrowheads="1"/>
          </p:cNvSpPr>
          <p:nvPr/>
        </p:nvSpPr>
        <p:spPr bwMode="auto">
          <a:xfrm>
            <a:off x="1689100" y="6462713"/>
            <a:ext cx="23764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200">
                <a:latin typeface="Arial Narrow" pitchFamily="34" charset="0"/>
              </a:rPr>
              <a:t>Valor Referencial de la OMS: 250 mg/L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20483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789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MAPA DE PUNTOS EVALUADOS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485" name="4 CuadroTexto"/>
          <p:cNvSpPr txBox="1">
            <a:spLocks noChangeArrowheads="1"/>
          </p:cNvSpPr>
          <p:nvPr/>
        </p:nvSpPr>
        <p:spPr bwMode="auto">
          <a:xfrm>
            <a:off x="3678238" y="2817813"/>
            <a:ext cx="900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Marsella</a:t>
            </a:r>
          </a:p>
        </p:txBody>
      </p:sp>
      <p:sp>
        <p:nvSpPr>
          <p:cNvPr id="20486" name="7 CuadroTexto"/>
          <p:cNvSpPr txBox="1">
            <a:spLocks noChangeArrowheads="1"/>
          </p:cNvSpPr>
          <p:nvPr/>
        </p:nvSpPr>
        <p:spPr bwMode="auto">
          <a:xfrm>
            <a:off x="5691188" y="3001963"/>
            <a:ext cx="701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Bartra</a:t>
            </a:r>
          </a:p>
        </p:txBody>
      </p:sp>
      <p:sp>
        <p:nvSpPr>
          <p:cNvPr id="20487" name="8 CuadroTexto"/>
          <p:cNvSpPr txBox="1">
            <a:spLocks noChangeArrowheads="1"/>
          </p:cNvSpPr>
          <p:nvPr/>
        </p:nvSpPr>
        <p:spPr bwMode="auto">
          <a:xfrm>
            <a:off x="5859463" y="3187700"/>
            <a:ext cx="1217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San Jacinto</a:t>
            </a:r>
          </a:p>
        </p:txBody>
      </p:sp>
      <p:pic>
        <p:nvPicPr>
          <p:cNvPr id="20488" name="9 Imagen" descr="San Jacint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1025" y="917575"/>
            <a:ext cx="8154988" cy="554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9" name="10 CuadroTexto"/>
          <p:cNvSpPr txBox="1">
            <a:spLocks noChangeArrowheads="1"/>
          </p:cNvSpPr>
          <p:nvPr/>
        </p:nvSpPr>
        <p:spPr bwMode="auto">
          <a:xfrm>
            <a:off x="6269038" y="3017838"/>
            <a:ext cx="200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SAN JACINTO</a:t>
            </a:r>
          </a:p>
        </p:txBody>
      </p:sp>
      <p:sp>
        <p:nvSpPr>
          <p:cNvPr id="2" name="1 Elipse"/>
          <p:cNvSpPr/>
          <p:nvPr/>
        </p:nvSpPr>
        <p:spPr>
          <a:xfrm>
            <a:off x="4729163" y="4295775"/>
            <a:ext cx="2540000" cy="4953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6854825" y="4114800"/>
            <a:ext cx="18526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Cloruros: 486,4 mg/L</a:t>
            </a:r>
            <a:endParaRPr lang="es-PE" altLang="es-MX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 animBg="1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3075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789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PUNTOS DE MONITOREO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00088" y="1062038"/>
          <a:ext cx="8062911" cy="56555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5297"/>
                <a:gridCol w="2674139"/>
                <a:gridCol w="1276902"/>
                <a:gridCol w="1370576"/>
                <a:gridCol w="696161"/>
                <a:gridCol w="789836"/>
              </a:tblGrid>
              <a:tr h="236054">
                <a:tc>
                  <a:txBody>
                    <a:bodyPr/>
                    <a:lstStyle/>
                    <a:p>
                      <a:pPr algn="ctr" fontAlgn="b"/>
                      <a:r>
                        <a:rPr lang="es-P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Número</a:t>
                      </a:r>
                      <a:endParaRPr lang="es-PE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500" b="1" u="none" strike="noStrike" dirty="0">
                          <a:effectLst/>
                          <a:latin typeface="Arial Narrow" pitchFamily="34" charset="0"/>
                        </a:rPr>
                        <a:t>Nombre</a:t>
                      </a:r>
                      <a:endParaRPr lang="es-PE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Yacimiento</a:t>
                      </a:r>
                      <a:endParaRPr lang="es-PE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500" b="1" u="none" strike="noStrike" dirty="0">
                          <a:effectLst/>
                          <a:latin typeface="Arial Narrow" pitchFamily="34" charset="0"/>
                        </a:rPr>
                        <a:t>Punto de Muestreo</a:t>
                      </a:r>
                      <a:endParaRPr lang="es-PE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1" u="none" strike="noStrike" dirty="0">
                          <a:effectLst/>
                          <a:latin typeface="Arial Narrow" pitchFamily="34" charset="0"/>
                        </a:rPr>
                        <a:t>E</a:t>
                      </a:r>
                      <a:endParaRPr lang="es-PE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1" u="none" strike="noStrike" dirty="0">
                          <a:effectLst/>
                          <a:latin typeface="Arial Narrow" pitchFamily="34" charset="0"/>
                        </a:rPr>
                        <a:t>N</a:t>
                      </a:r>
                      <a:endParaRPr lang="es-PE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Cuicayacu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San</a:t>
                      </a:r>
                      <a:r>
                        <a:rPr lang="es-PE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 Jacinto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QCuic1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0404343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9742433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Piedra </a:t>
                      </a:r>
                      <a:r>
                        <a:rPr lang="es-PE" sz="150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Negra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San Jacinto</a:t>
                      </a: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QPied1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0404093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9742679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</a:t>
                      </a:r>
                      <a:r>
                        <a:rPr lang="es-PE" sz="15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Afluente Piedra Negra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San Jacinto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effectLst/>
                          <a:latin typeface="Arial Narrow" pitchFamily="34" charset="0"/>
                        </a:rPr>
                        <a:t>QAfPn1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0403962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9743864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Banco </a:t>
                      </a:r>
                      <a:r>
                        <a:rPr lang="es-PE" sz="150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 Agua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San Jacinto</a:t>
                      </a: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QBanA1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0403226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9744725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5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</a:t>
                      </a:r>
                      <a:r>
                        <a:rPr lang="es-PE" sz="15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Afluente limón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San Jacinto</a:t>
                      </a: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QAfLi1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effectLst/>
                          <a:latin typeface="Arial Narrow" pitchFamily="34" charset="0"/>
                        </a:rPr>
                        <a:t>0402636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9745428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6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</a:t>
                      </a:r>
                      <a:r>
                        <a:rPr lang="es-PE" sz="15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Limón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San Jacinto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QLimo1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0402840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9745863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7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Yanayacu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San Jacinto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QYana1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0400540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9747025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8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</a:t>
                      </a:r>
                      <a:r>
                        <a:rPr lang="es-PE" sz="15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Lupunillo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San Jacinto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QLupu1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0401180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9748539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9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Afluente Lupunillo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San Jacinto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smtClean="0">
                          <a:effectLst/>
                          <a:latin typeface="Arial Narrow" pitchFamily="34" charset="0"/>
                        </a:rPr>
                        <a:t>QAfLu1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effectLst/>
                          <a:latin typeface="Arial Narrow" pitchFamily="34" charset="0"/>
                        </a:rPr>
                        <a:t>0401036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effectLst/>
                          <a:latin typeface="Arial Narrow" pitchFamily="34" charset="0"/>
                        </a:rPr>
                        <a:t>9749941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10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</a:t>
                      </a:r>
                      <a:r>
                        <a:rPr lang="es-PE" sz="15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Afluente </a:t>
                      </a:r>
                      <a:r>
                        <a:rPr lang="es-PE" sz="150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Shinguito Grande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San Jacinto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QAfSg1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0400355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9751767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Telésforo</a:t>
                      </a:r>
                      <a:endParaRPr lang="es-PE" sz="15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Bartra</a:t>
                      </a: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QTele1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0417696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9723511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12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Cocha  Aucacocha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Bartra</a:t>
                      </a: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u="none" strike="noStrike" dirty="0" smtClean="0">
                          <a:effectLst/>
                          <a:latin typeface="Arial Narrow" pitchFamily="34" charset="0"/>
                        </a:rPr>
                        <a:t>CAuca 1</a:t>
                      </a:r>
                      <a:endParaRPr lang="es-PE" sz="15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0419832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9721268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13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Cocha Tipishca de Bartra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Bartra</a:t>
                      </a: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CTipiB1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0419217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9720602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14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Cocha Montano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Bartra</a:t>
                      </a: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effectLst/>
                          <a:latin typeface="Arial Narrow" pitchFamily="34" charset="0"/>
                        </a:rPr>
                        <a:t>CMont1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0422108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9718930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15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Cocha Herminia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Bartra</a:t>
                      </a: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CHerm1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0423110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9718151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16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Bufeo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Bartra</a:t>
                      </a: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QBufe1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effectLst/>
                          <a:latin typeface="Arial Narrow" pitchFamily="34" charset="0"/>
                        </a:rPr>
                        <a:t>0423953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effectLst/>
                          <a:latin typeface="Arial Narrow" pitchFamily="34" charset="0"/>
                        </a:rPr>
                        <a:t>9717649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17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Cementerio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Marsella</a:t>
                      </a: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QCeme1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0412347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9727544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18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Otoniel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Marsella</a:t>
                      </a: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effectLst/>
                          <a:latin typeface="Arial Narrow" pitchFamily="34" charset="0"/>
                        </a:rPr>
                        <a:t>QOton1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0412831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9726423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19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</a:t>
                      </a:r>
                      <a:r>
                        <a:rPr lang="es-PE" sz="15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Gringoyacu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Marsella</a:t>
                      </a: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QGrin1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0413906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9725901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20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Cocha Tipishca (Comunidad Marsella)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Marsella</a:t>
                      </a: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CTipi1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0415372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9725588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Soldadoyacu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Marsella</a:t>
                      </a: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QSold1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0415287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9724085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  <a:tr h="236054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22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Cocha Sol Sol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Marsella</a:t>
                      </a: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CSol1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0415999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9724476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3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21507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789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RESUMEN DE AGUA SUPERFICIAL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6 Tabla"/>
          <p:cNvGraphicFramePr>
            <a:graphicFrameLocks noGrp="1"/>
          </p:cNvGraphicFramePr>
          <p:nvPr/>
        </p:nvGraphicFramePr>
        <p:xfrm>
          <a:off x="1116013" y="1031875"/>
          <a:ext cx="7656512" cy="5345661"/>
        </p:xfrm>
        <a:graphic>
          <a:graphicData uri="http://schemas.openxmlformats.org/drawingml/2006/table">
            <a:tbl>
              <a:tblPr/>
              <a:tblGrid>
                <a:gridCol w="2605820"/>
                <a:gridCol w="1000176"/>
                <a:gridCol w="3189159"/>
                <a:gridCol w="861357"/>
              </a:tblGrid>
              <a:tr h="18995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PUNTO DE MONITOREO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YACIMIENTO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CALIDAD DE SEDIMENTOS (mg/Kg)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189953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Metales</a:t>
                      </a:r>
                    </a:p>
                  </a:txBody>
                  <a:tcPr marL="7095" marR="7095" marT="7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HTP</a:t>
                      </a:r>
                    </a:p>
                  </a:txBody>
                  <a:tcPr marL="7095" marR="7095" marT="7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Afluente</a:t>
                      </a:r>
                      <a:r>
                        <a:rPr lang="es-PE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Limón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 Jacinto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3,0 y Zinc: 177,1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93 909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16390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 Barbarillo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Shiviyacu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2,5; Mercurio: 0,30; Plomo: 60,3 y Zinc: 214,8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14 480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Paushiyacu</a:t>
                      </a:r>
                    </a:p>
                  </a:txBody>
                  <a:tcPr marL="7095" marR="7095" marT="7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Forestal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3,3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8 526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b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Camilonyacu</a:t>
                      </a:r>
                    </a:p>
                  </a:txBody>
                  <a:tcPr marL="7095" marR="7095" marT="709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Shiviyacu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1,6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6 362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Cuicayacu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</a:t>
                      </a:r>
                      <a:r>
                        <a:rPr lang="es-PE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Jacinto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2,9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4 874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Gringoyacu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Marsella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3,1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3 249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Yanayacu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</a:t>
                      </a:r>
                      <a:r>
                        <a:rPr lang="es-PE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Jacinto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2,0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1 402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Rafaelyacu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Shiviyacu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2,4; Plomo: 61,4 y Zinc: 237,3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695,5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Piedra Negra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 Jacinto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2,3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350,7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Bufeo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Bartra*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3,6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82,85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Montano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Bartra*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3,4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74,00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Afluente Lupunillo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 Jacinto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2,6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73,39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Aucacocha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Bartra*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1,9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61,09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Sol Sol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Marsella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0,8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58,86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Boacocha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2,9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46,09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Pacococha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3,3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45,03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Isampa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3,7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44,00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Limón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 Jacinto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1,5 y Cobre: 39,5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40,59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Yamiyacu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Forestal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3,1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38,26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Tipishca (Comunidad Marsella)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Marsella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1,5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37,08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Vista Alegre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3,6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32,61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Santa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Bárbara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4,0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28,13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Samique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2,7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22,02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Telésforo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Bartra*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4,3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22,01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Lisacaño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3,4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21,11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189953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Soldadoyacu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Marsella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2,8 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20,19</a:t>
                      </a:r>
                    </a:p>
                  </a:txBody>
                  <a:tcPr marL="7095" marR="7095" marT="709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sp>
        <p:nvSpPr>
          <p:cNvPr id="21653" name="5 CuadroTexto"/>
          <p:cNvSpPr txBox="1">
            <a:spLocks noChangeArrowheads="1"/>
          </p:cNvSpPr>
          <p:nvPr/>
        </p:nvSpPr>
        <p:spPr bwMode="auto">
          <a:xfrm>
            <a:off x="709613" y="6376988"/>
            <a:ext cx="51133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200">
                <a:latin typeface="Arial Narrow" pitchFamily="34" charset="0"/>
              </a:rPr>
              <a:t>*Tomado como referencia, cuya agua de origen de la batería discurre al cuerpo de agua</a:t>
            </a:r>
          </a:p>
        </p:txBody>
      </p:sp>
      <p:sp>
        <p:nvSpPr>
          <p:cNvPr id="21654" name="7 CuadroTexto"/>
          <p:cNvSpPr txBox="1">
            <a:spLocks noChangeArrowheads="1"/>
          </p:cNvSpPr>
          <p:nvPr/>
        </p:nvSpPr>
        <p:spPr bwMode="auto">
          <a:xfrm>
            <a:off x="795338" y="6607175"/>
            <a:ext cx="43529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200">
                <a:latin typeface="Arial Narrow" pitchFamily="34" charset="0"/>
              </a:rPr>
              <a:t>HTP: Hidrocarburos Totales de Petróleo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22531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789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RESUMEN DE EVALUACION DE SEDIMENTOS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2 Tabla"/>
          <p:cNvGraphicFramePr>
            <a:graphicFrameLocks noGrp="1"/>
          </p:cNvGraphicFramePr>
          <p:nvPr/>
        </p:nvGraphicFramePr>
        <p:xfrm>
          <a:off x="1241425" y="1285875"/>
          <a:ext cx="7346951" cy="4776786"/>
        </p:xfrm>
        <a:graphic>
          <a:graphicData uri="http://schemas.openxmlformats.org/drawingml/2006/table">
            <a:tbl>
              <a:tblPr/>
              <a:tblGrid>
                <a:gridCol w="2501716"/>
                <a:gridCol w="960218"/>
                <a:gridCol w="2748208"/>
                <a:gridCol w="1136809"/>
              </a:tblGrid>
              <a:tr h="22746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PUNTO DE MONITOREO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YACIMIENTO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CALIDAD DE SEDIMENTOS (mg/Kg)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</a:tr>
              <a:tr h="227466"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P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Metales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200" b="1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HTP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Shiquilio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1,5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19,45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Afluente Shinguito Grande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 Jacinto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1,5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19,07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Herminia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Bartra*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2,2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16,12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Tipishca de Vista Alegre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2,8 y Mercurio: 0,17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&lt;2.03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Pashincocha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2,3 y Mercurio: 0,22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&lt;2.03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Tipishca (Comunidad Caceres)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2,7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&lt;2.03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Tipishca de Caborey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2,4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&lt;2.03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Tipishca de Bartra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Bartra*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2,3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&lt;2.03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San Antonio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2,0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&lt;2.03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Lupunillo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 Jacinto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1,8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&lt;2.03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Afluente Piedra Negra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 Jacinto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1,7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&lt;2.03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Cementerio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Marsella</a:t>
                      </a:r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1,5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&lt;2.03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Venancio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Marsella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1,5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&lt;2.03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Balata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1,4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&lt;2.03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Bancal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1,4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&lt;2.03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Cocha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Chanchali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1,3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&lt;2.03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Río</a:t>
                      </a:r>
                      <a:r>
                        <a:rPr lang="es-PE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Tigre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---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1,3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&lt;2.03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Otoniel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Marsella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0,8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&lt;2.03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  <a:tr h="227466"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Quebrada Banco de Agua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 </a:t>
                      </a:r>
                      <a:r>
                        <a:rPr lang="es-P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San Jacinto</a:t>
                      </a:r>
                      <a:endParaRPr lang="es-PE" sz="1200" b="0" i="0" u="none" strike="noStrike" dirty="0">
                        <a:solidFill>
                          <a:srgbClr val="000000"/>
                        </a:solidFill>
                        <a:effectLst/>
                        <a:latin typeface="Arial Narrow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Cadmio: 0,3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/>
                        </a:rPr>
                        <a:t>&lt;2.03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</a:tr>
            </a:tbl>
          </a:graphicData>
        </a:graphic>
      </p:graphicFrame>
      <p:sp>
        <p:nvSpPr>
          <p:cNvPr id="22642" name="5 CuadroTexto"/>
          <p:cNvSpPr txBox="1">
            <a:spLocks noChangeArrowheads="1"/>
          </p:cNvSpPr>
          <p:nvPr/>
        </p:nvSpPr>
        <p:spPr bwMode="auto">
          <a:xfrm>
            <a:off x="1241425" y="6391275"/>
            <a:ext cx="435292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200">
                <a:latin typeface="Arial Narrow" pitchFamily="34" charset="0"/>
              </a:rPr>
              <a:t>HTP: Hidrocarburos Totales de Petróleo</a:t>
            </a:r>
          </a:p>
        </p:txBody>
      </p:sp>
      <p:sp>
        <p:nvSpPr>
          <p:cNvPr id="22643" name="6 CuadroTexto"/>
          <p:cNvSpPr txBox="1">
            <a:spLocks noChangeArrowheads="1"/>
          </p:cNvSpPr>
          <p:nvPr/>
        </p:nvSpPr>
        <p:spPr bwMode="auto">
          <a:xfrm>
            <a:off x="1233488" y="6138863"/>
            <a:ext cx="51133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200">
                <a:latin typeface="Arial Narrow" pitchFamily="34" charset="0"/>
              </a:rPr>
              <a:t>*Tomado como referencia, cuya agua de origen de la batería discurre al cuerpo de agua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23555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789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MAPA DE PUNTOS EVALUADOS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557" name="4 CuadroTexto"/>
          <p:cNvSpPr txBox="1">
            <a:spLocks noChangeArrowheads="1"/>
          </p:cNvSpPr>
          <p:nvPr/>
        </p:nvSpPr>
        <p:spPr bwMode="auto">
          <a:xfrm>
            <a:off x="3678238" y="2817813"/>
            <a:ext cx="900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Marsella</a:t>
            </a:r>
          </a:p>
        </p:txBody>
      </p:sp>
      <p:sp>
        <p:nvSpPr>
          <p:cNvPr id="23558" name="7 CuadroTexto"/>
          <p:cNvSpPr txBox="1">
            <a:spLocks noChangeArrowheads="1"/>
          </p:cNvSpPr>
          <p:nvPr/>
        </p:nvSpPr>
        <p:spPr bwMode="auto">
          <a:xfrm>
            <a:off x="5691188" y="3001963"/>
            <a:ext cx="701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Bartra</a:t>
            </a:r>
          </a:p>
        </p:txBody>
      </p:sp>
      <p:sp>
        <p:nvSpPr>
          <p:cNvPr id="23559" name="8 CuadroTexto"/>
          <p:cNvSpPr txBox="1">
            <a:spLocks noChangeArrowheads="1"/>
          </p:cNvSpPr>
          <p:nvPr/>
        </p:nvSpPr>
        <p:spPr bwMode="auto">
          <a:xfrm>
            <a:off x="5859463" y="3187700"/>
            <a:ext cx="1217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San Jacinto</a:t>
            </a:r>
          </a:p>
        </p:txBody>
      </p:sp>
      <p:pic>
        <p:nvPicPr>
          <p:cNvPr id="23560" name="9 Imagen" descr="San Jacint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1025" y="917575"/>
            <a:ext cx="8154988" cy="554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61" name="10 CuadroTexto"/>
          <p:cNvSpPr txBox="1">
            <a:spLocks noChangeArrowheads="1"/>
          </p:cNvSpPr>
          <p:nvPr/>
        </p:nvSpPr>
        <p:spPr bwMode="auto">
          <a:xfrm>
            <a:off x="6269038" y="3017838"/>
            <a:ext cx="200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SAN JACINTO</a:t>
            </a:r>
          </a:p>
        </p:txBody>
      </p:sp>
      <p:sp>
        <p:nvSpPr>
          <p:cNvPr id="12" name="11 Elipse"/>
          <p:cNvSpPr/>
          <p:nvPr/>
        </p:nvSpPr>
        <p:spPr>
          <a:xfrm>
            <a:off x="3400425" y="3802063"/>
            <a:ext cx="2290763" cy="30797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682625" y="3956050"/>
            <a:ext cx="33702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TPH: 93 909 mg/Kg</a:t>
            </a:r>
          </a:p>
          <a:p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Cadmio: 3,0 mg/Kg y Zinc: 177,1  mg/Kg</a:t>
            </a:r>
            <a:endParaRPr lang="es-PE" altLang="es-MX" sz="1600"/>
          </a:p>
        </p:txBody>
      </p:sp>
      <p:sp>
        <p:nvSpPr>
          <p:cNvPr id="14" name="13 Elipse"/>
          <p:cNvSpPr/>
          <p:nvPr/>
        </p:nvSpPr>
        <p:spPr>
          <a:xfrm>
            <a:off x="5691188" y="5000625"/>
            <a:ext cx="2292350" cy="4953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3987800" y="5070475"/>
            <a:ext cx="17033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TPH: 4 874 mg/Kg</a:t>
            </a:r>
          </a:p>
          <a:p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Cadmio: 2,9 mg/Kg</a:t>
            </a:r>
            <a:endParaRPr lang="es-PE" altLang="es-MX" sz="1600"/>
          </a:p>
        </p:txBody>
      </p:sp>
      <p:sp>
        <p:nvSpPr>
          <p:cNvPr id="16" name="15 Elipse"/>
          <p:cNvSpPr/>
          <p:nvPr/>
        </p:nvSpPr>
        <p:spPr>
          <a:xfrm>
            <a:off x="3567113" y="3001963"/>
            <a:ext cx="2292350" cy="4953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auto">
          <a:xfrm>
            <a:off x="1863725" y="3001963"/>
            <a:ext cx="17033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TPH: 1 402 mg/Kg</a:t>
            </a:r>
          </a:p>
          <a:p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Cadmio: 2,0 mg/Kg</a:t>
            </a:r>
            <a:endParaRPr lang="es-PE" altLang="es-MX" sz="1600"/>
          </a:p>
        </p:txBody>
      </p:sp>
      <p:sp>
        <p:nvSpPr>
          <p:cNvPr id="2" name="1 Elipse"/>
          <p:cNvSpPr/>
          <p:nvPr/>
        </p:nvSpPr>
        <p:spPr>
          <a:xfrm>
            <a:off x="5086350" y="4752975"/>
            <a:ext cx="1990725" cy="3175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7032625" y="4487863"/>
            <a:ext cx="1703388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TPH: 350,7 mg/Kg</a:t>
            </a:r>
          </a:p>
          <a:p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Cadmio: 2,3 mg/Kg</a:t>
            </a:r>
            <a:endParaRPr lang="es-PE" altLang="es-MX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 animBg="1"/>
      <p:bldP spid="13" grpId="0"/>
      <p:bldP spid="14" grpId="0" animBg="1"/>
      <p:bldP spid="15" grpId="0"/>
      <p:bldP spid="16" grpId="0" animBg="1"/>
      <p:bldP spid="17" grpId="0"/>
      <p:bldP spid="2" grpId="0" animBg="1"/>
      <p:bldP spid="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24579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789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MAPA DE PUNTOS EVALUADOS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81" name="6 CuadroTexto"/>
          <p:cNvSpPr txBox="1">
            <a:spLocks noChangeArrowheads="1"/>
          </p:cNvSpPr>
          <p:nvPr/>
        </p:nvSpPr>
        <p:spPr bwMode="auto">
          <a:xfrm>
            <a:off x="2944813" y="2127250"/>
            <a:ext cx="869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Forestal</a:t>
            </a:r>
          </a:p>
        </p:txBody>
      </p:sp>
      <p:sp>
        <p:nvSpPr>
          <p:cNvPr id="24582" name="4 CuadroTexto"/>
          <p:cNvSpPr txBox="1">
            <a:spLocks noChangeArrowheads="1"/>
          </p:cNvSpPr>
          <p:nvPr/>
        </p:nvSpPr>
        <p:spPr bwMode="auto">
          <a:xfrm>
            <a:off x="5541963" y="1757363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Forestal</a:t>
            </a:r>
          </a:p>
        </p:txBody>
      </p:sp>
      <p:sp>
        <p:nvSpPr>
          <p:cNvPr id="24583" name="8 CuadroTexto"/>
          <p:cNvSpPr txBox="1">
            <a:spLocks noChangeArrowheads="1"/>
          </p:cNvSpPr>
          <p:nvPr/>
        </p:nvSpPr>
        <p:spPr bwMode="auto">
          <a:xfrm>
            <a:off x="3913188" y="4986338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Shiviyacu</a:t>
            </a:r>
          </a:p>
        </p:txBody>
      </p:sp>
      <p:sp>
        <p:nvSpPr>
          <p:cNvPr id="24584" name="10 CuadroTexto"/>
          <p:cNvSpPr txBox="1">
            <a:spLocks noChangeArrowheads="1"/>
          </p:cNvSpPr>
          <p:nvPr/>
        </p:nvSpPr>
        <p:spPr bwMode="auto">
          <a:xfrm>
            <a:off x="6126163" y="1357313"/>
            <a:ext cx="200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BARTRA</a:t>
            </a:r>
          </a:p>
        </p:txBody>
      </p:sp>
      <p:sp>
        <p:nvSpPr>
          <p:cNvPr id="24585" name="13 CuadroTexto"/>
          <p:cNvSpPr txBox="1">
            <a:spLocks noChangeArrowheads="1"/>
          </p:cNvSpPr>
          <p:nvPr/>
        </p:nvSpPr>
        <p:spPr bwMode="auto">
          <a:xfrm>
            <a:off x="2078038" y="1927225"/>
            <a:ext cx="200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FORESTAL</a:t>
            </a:r>
          </a:p>
        </p:txBody>
      </p:sp>
      <p:pic>
        <p:nvPicPr>
          <p:cNvPr id="24586" name="14 Imagen" descr="Shiviyacu y Foresta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75" y="1092200"/>
            <a:ext cx="8982075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7" name="15 CuadroTexto"/>
          <p:cNvSpPr txBox="1">
            <a:spLocks noChangeArrowheads="1"/>
          </p:cNvSpPr>
          <p:nvPr/>
        </p:nvSpPr>
        <p:spPr bwMode="auto">
          <a:xfrm>
            <a:off x="1814513" y="1757363"/>
            <a:ext cx="200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FORESTAL</a:t>
            </a:r>
          </a:p>
        </p:txBody>
      </p:sp>
      <p:sp>
        <p:nvSpPr>
          <p:cNvPr id="24588" name="16 CuadroTexto"/>
          <p:cNvSpPr txBox="1">
            <a:spLocks noChangeArrowheads="1"/>
          </p:cNvSpPr>
          <p:nvPr/>
        </p:nvSpPr>
        <p:spPr bwMode="auto">
          <a:xfrm>
            <a:off x="2078038" y="4586288"/>
            <a:ext cx="2274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SHIVIYACU</a:t>
            </a:r>
          </a:p>
        </p:txBody>
      </p:sp>
      <p:sp>
        <p:nvSpPr>
          <p:cNvPr id="13" name="12 Elipse"/>
          <p:cNvSpPr/>
          <p:nvPr/>
        </p:nvSpPr>
        <p:spPr>
          <a:xfrm>
            <a:off x="1522413" y="5337175"/>
            <a:ext cx="2292350" cy="4953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3794125" y="5356225"/>
            <a:ext cx="36147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TPH: 14 480 mg/Kg</a:t>
            </a:r>
          </a:p>
          <a:p>
            <a:pPr fontAlgn="ctr"/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Cadmio: 2,5 mg/Kg; Mercurio: 0,30 mg/Kg; </a:t>
            </a:r>
          </a:p>
          <a:p>
            <a:pPr fontAlgn="ctr"/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Plomo: 60,3 mg/Kg y Zinc: 214,8 mg/Kg </a:t>
            </a:r>
          </a:p>
        </p:txBody>
      </p:sp>
      <p:sp>
        <p:nvSpPr>
          <p:cNvPr id="19" name="18 Elipse"/>
          <p:cNvSpPr/>
          <p:nvPr/>
        </p:nvSpPr>
        <p:spPr>
          <a:xfrm>
            <a:off x="0" y="1462088"/>
            <a:ext cx="1600200" cy="4953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2471738" y="4006850"/>
            <a:ext cx="1703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TPH: 6 362 mg/Kg</a:t>
            </a:r>
          </a:p>
          <a:p>
            <a:pPr fontAlgn="ctr"/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Cadmio: 1,6 mg/Kg</a:t>
            </a:r>
          </a:p>
        </p:txBody>
      </p:sp>
      <p:sp>
        <p:nvSpPr>
          <p:cNvPr id="21" name="20 Elipse"/>
          <p:cNvSpPr/>
          <p:nvPr/>
        </p:nvSpPr>
        <p:spPr>
          <a:xfrm>
            <a:off x="1014413" y="4278313"/>
            <a:ext cx="1600200" cy="4953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  <p:sp>
        <p:nvSpPr>
          <p:cNvPr id="23" name="22 Rectángulo"/>
          <p:cNvSpPr>
            <a:spLocks noChangeArrowheads="1"/>
          </p:cNvSpPr>
          <p:nvPr/>
        </p:nvSpPr>
        <p:spPr bwMode="auto">
          <a:xfrm>
            <a:off x="66675" y="1963738"/>
            <a:ext cx="170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TPH: 8 526 mg/Kg</a:t>
            </a:r>
          </a:p>
          <a:p>
            <a:pPr fontAlgn="ctr"/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Cadmio: 3,3 mg/Kg</a:t>
            </a:r>
          </a:p>
        </p:txBody>
      </p:sp>
      <p:sp>
        <p:nvSpPr>
          <p:cNvPr id="2" name="1 Elipse"/>
          <p:cNvSpPr/>
          <p:nvPr/>
        </p:nvSpPr>
        <p:spPr>
          <a:xfrm>
            <a:off x="1771650" y="5027613"/>
            <a:ext cx="1752600" cy="30956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  <p:sp>
        <p:nvSpPr>
          <p:cNvPr id="25" name="24 Rectángulo"/>
          <p:cNvSpPr>
            <a:spLocks noChangeArrowheads="1"/>
          </p:cNvSpPr>
          <p:nvPr/>
        </p:nvSpPr>
        <p:spPr bwMode="auto">
          <a:xfrm>
            <a:off x="3524250" y="4802188"/>
            <a:ext cx="3230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TPH: 695,5 mg/Kg</a:t>
            </a:r>
          </a:p>
          <a:p>
            <a:pPr fontAlgn="ctr"/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Cadmio: 2,4; Plomo: 61,4 y Zinc: 237,3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3" grpId="0" animBg="1"/>
      <p:bldP spid="18" grpId="0"/>
      <p:bldP spid="19" grpId="0" animBg="1"/>
      <p:bldP spid="20" grpId="0"/>
      <p:bldP spid="21" grpId="0" animBg="1"/>
      <p:bldP spid="23" grpId="0"/>
      <p:bldP spid="2" grpId="0" animBg="1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16 Imagen" descr="Marsell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713" y="982663"/>
            <a:ext cx="8380412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25604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789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MAPA DE PUNTOS EVALUADOS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606" name="11 CuadroTexto"/>
          <p:cNvSpPr txBox="1">
            <a:spLocks noChangeArrowheads="1"/>
          </p:cNvSpPr>
          <p:nvPr/>
        </p:nvSpPr>
        <p:spPr bwMode="auto">
          <a:xfrm>
            <a:off x="1414463" y="4864100"/>
            <a:ext cx="1493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MARSELLA</a:t>
            </a:r>
          </a:p>
        </p:txBody>
      </p:sp>
      <p:sp>
        <p:nvSpPr>
          <p:cNvPr id="25607" name="12 CuadroTexto"/>
          <p:cNvSpPr txBox="1">
            <a:spLocks noChangeArrowheads="1"/>
          </p:cNvSpPr>
          <p:nvPr/>
        </p:nvSpPr>
        <p:spPr bwMode="auto">
          <a:xfrm>
            <a:off x="7223125" y="4330700"/>
            <a:ext cx="1169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BARTRA</a:t>
            </a:r>
          </a:p>
        </p:txBody>
      </p:sp>
      <p:sp>
        <p:nvSpPr>
          <p:cNvPr id="10" name="9 Elipse"/>
          <p:cNvSpPr/>
          <p:nvPr/>
        </p:nvSpPr>
        <p:spPr>
          <a:xfrm>
            <a:off x="3128963" y="4383088"/>
            <a:ext cx="1600200" cy="4953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4662488" y="4037013"/>
            <a:ext cx="1703387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TPH: 3 249 mg/Kg</a:t>
            </a:r>
          </a:p>
          <a:p>
            <a:pPr fontAlgn="ctr"/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Cadmio: 3,1 mg/Kg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0" grpId="0" animBg="1"/>
      <p:bldP spid="11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26627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789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MAPA DE PUNTOS EVALUADOS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29" name="6 CuadroTexto"/>
          <p:cNvSpPr txBox="1">
            <a:spLocks noChangeArrowheads="1"/>
          </p:cNvSpPr>
          <p:nvPr/>
        </p:nvSpPr>
        <p:spPr bwMode="auto">
          <a:xfrm>
            <a:off x="2944813" y="2127250"/>
            <a:ext cx="869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Forestal</a:t>
            </a:r>
          </a:p>
        </p:txBody>
      </p:sp>
      <p:sp>
        <p:nvSpPr>
          <p:cNvPr id="26630" name="4 CuadroTexto"/>
          <p:cNvSpPr txBox="1">
            <a:spLocks noChangeArrowheads="1"/>
          </p:cNvSpPr>
          <p:nvPr/>
        </p:nvSpPr>
        <p:spPr bwMode="auto">
          <a:xfrm>
            <a:off x="5541963" y="1757363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Forestal</a:t>
            </a:r>
          </a:p>
        </p:txBody>
      </p:sp>
      <p:sp>
        <p:nvSpPr>
          <p:cNvPr id="26631" name="8 CuadroTexto"/>
          <p:cNvSpPr txBox="1">
            <a:spLocks noChangeArrowheads="1"/>
          </p:cNvSpPr>
          <p:nvPr/>
        </p:nvSpPr>
        <p:spPr bwMode="auto">
          <a:xfrm>
            <a:off x="3913188" y="4986338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Shiviyacu</a:t>
            </a:r>
          </a:p>
        </p:txBody>
      </p:sp>
      <p:pic>
        <p:nvPicPr>
          <p:cNvPr id="26632" name="9 Imagen" descr="Bartr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" y="1177925"/>
            <a:ext cx="8315325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3" name="10 CuadroTexto"/>
          <p:cNvSpPr txBox="1">
            <a:spLocks noChangeArrowheads="1"/>
          </p:cNvSpPr>
          <p:nvPr/>
        </p:nvSpPr>
        <p:spPr bwMode="auto">
          <a:xfrm>
            <a:off x="6126163" y="1357313"/>
            <a:ext cx="200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BARTRA</a:t>
            </a:r>
          </a:p>
        </p:txBody>
      </p:sp>
      <p:sp>
        <p:nvSpPr>
          <p:cNvPr id="2" name="1 Elipse"/>
          <p:cNvSpPr/>
          <p:nvPr/>
        </p:nvSpPr>
        <p:spPr>
          <a:xfrm>
            <a:off x="3457575" y="2695575"/>
            <a:ext cx="1271588" cy="3619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  <p:sp>
        <p:nvSpPr>
          <p:cNvPr id="13" name="12 Elipse"/>
          <p:cNvSpPr/>
          <p:nvPr/>
        </p:nvSpPr>
        <p:spPr>
          <a:xfrm>
            <a:off x="2854325" y="2190750"/>
            <a:ext cx="1271588" cy="3619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  <p:sp>
        <p:nvSpPr>
          <p:cNvPr id="14" name="13 Elipse"/>
          <p:cNvSpPr/>
          <p:nvPr/>
        </p:nvSpPr>
        <p:spPr>
          <a:xfrm>
            <a:off x="2136775" y="1281113"/>
            <a:ext cx="1271588" cy="36195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3379788" y="1265238"/>
            <a:ext cx="170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TPH: 61,09 mg/Kg</a:t>
            </a:r>
          </a:p>
          <a:p>
            <a:pPr fontAlgn="ctr"/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Cadmio: 1,9 mg/Kg</a:t>
            </a:r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auto">
          <a:xfrm>
            <a:off x="4129088" y="2019300"/>
            <a:ext cx="17033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TPH: 74 mg/Kg</a:t>
            </a:r>
          </a:p>
          <a:p>
            <a:pPr fontAlgn="ctr"/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Cadmio: 3,4 mg/Kg</a:t>
            </a:r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auto">
          <a:xfrm>
            <a:off x="4689475" y="2595563"/>
            <a:ext cx="1704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TPH: 82,85 mg/Kg</a:t>
            </a:r>
          </a:p>
          <a:p>
            <a:pPr fontAlgn="ctr"/>
            <a:r>
              <a:rPr lang="es-PE" altLang="es-MX" sz="1600" b="1">
                <a:solidFill>
                  <a:srgbClr val="000000"/>
                </a:solidFill>
                <a:latin typeface="Arial Narrow" pitchFamily="34" charset="0"/>
              </a:rPr>
              <a:t>Cadmio: 3,6 mg/Kg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27651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789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RECOMENDACIONES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4 CuadroTexto"/>
          <p:cNvSpPr txBox="1"/>
          <p:nvPr/>
        </p:nvSpPr>
        <p:spPr>
          <a:xfrm>
            <a:off x="330200" y="1162050"/>
            <a:ext cx="8643938" cy="2032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dirty="0">
                <a:latin typeface="Arial Narrow" pitchFamily="34" charset="0"/>
              </a:rPr>
              <a:t>Cambios en la Normativa: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PE" dirty="0">
              <a:latin typeface="Arial Narrow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dirty="0">
                <a:latin typeface="Arial Narrow" pitchFamily="34" charset="0"/>
              </a:rPr>
              <a:t>Incluir los valores de cloruros y TPH en la Categoría 4 de los </a:t>
            </a:r>
            <a:r>
              <a:rPr lang="es-PE" dirty="0" err="1">
                <a:latin typeface="Arial Narrow" pitchFamily="34" charset="0"/>
              </a:rPr>
              <a:t>ECAs</a:t>
            </a:r>
            <a:r>
              <a:rPr lang="es-PE" dirty="0">
                <a:latin typeface="Arial Narrow" pitchFamily="34" charset="0"/>
              </a:rPr>
              <a:t>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dirty="0">
                <a:latin typeface="Arial Narrow" pitchFamily="34" charset="0"/>
              </a:rPr>
              <a:t>Tomar como referencia los valores establecidos de la Guía de los Países Bajos para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dirty="0">
                <a:latin typeface="Arial Narrow" pitchFamily="34" charset="0"/>
              </a:rPr>
              <a:t> </a:t>
            </a:r>
            <a:r>
              <a:rPr lang="es-PE" dirty="0">
                <a:latin typeface="Arial Narrow" pitchFamily="34" charset="0"/>
              </a:rPr>
              <a:t>     Hidrocarburos Totales de Petróleo (TPH) y los valores canadienses para los sedimentos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dirty="0">
                <a:latin typeface="Arial Narrow" pitchFamily="34" charset="0"/>
              </a:rPr>
              <a:t> </a:t>
            </a:r>
            <a:r>
              <a:rPr lang="es-PE" dirty="0">
                <a:latin typeface="Arial Narrow" pitchFamily="34" charset="0"/>
              </a:rPr>
              <a:t>     de cuerpos para Agua dulce de metales</a:t>
            </a:r>
            <a:endParaRPr lang="es-PE" dirty="0">
              <a:latin typeface="Arial Narrow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dirty="0">
                <a:latin typeface="Arial Narrow" pitchFamily="34" charset="0"/>
              </a:rPr>
              <a:t> </a:t>
            </a:r>
            <a:endParaRPr lang="es-PE" dirty="0">
              <a:latin typeface="Arial Narrow" pitchFamily="34" charset="0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30200" y="3048000"/>
            <a:ext cx="9013825" cy="1477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dirty="0">
                <a:latin typeface="Arial Narrow" pitchFamily="34" charset="0"/>
              </a:rPr>
              <a:t>Ambiental: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PE" dirty="0">
              <a:latin typeface="Arial Narrow" pitchFamily="34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PE" dirty="0">
                <a:latin typeface="Arial Narrow" pitchFamily="34" charset="0"/>
              </a:rPr>
              <a:t>Prioridad de acciones de tratamiento y/o remediación en los cuerpos de agua de mayor afectación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dirty="0">
                <a:latin typeface="Arial Narrow" pitchFamily="34" charset="0"/>
              </a:rPr>
              <a:t>      por hidrocarburos totales de petróleo y metales ubicados en los yacimientos: San Jacinto, </a:t>
            </a:r>
            <a:r>
              <a:rPr lang="es-PE" dirty="0" err="1">
                <a:latin typeface="Arial Narrow" pitchFamily="34" charset="0"/>
              </a:rPr>
              <a:t>Shiviyacu</a:t>
            </a:r>
            <a:r>
              <a:rPr lang="es-PE" dirty="0">
                <a:latin typeface="Arial Narrow" pitchFamily="34" charset="0"/>
              </a:rPr>
              <a:t>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PE" dirty="0">
                <a:latin typeface="Arial Narrow" pitchFamily="34" charset="0"/>
              </a:rPr>
              <a:t> </a:t>
            </a:r>
            <a:r>
              <a:rPr lang="es-PE" dirty="0">
                <a:latin typeface="Arial Narrow" pitchFamily="34" charset="0"/>
              </a:rPr>
              <a:t>      Marsella y Forestal.</a:t>
            </a:r>
            <a:endParaRPr lang="es-PE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789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PUNTOS DE MONITOREO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1 Tabla"/>
          <p:cNvGraphicFramePr>
            <a:graphicFrameLocks noGrp="1"/>
          </p:cNvGraphicFramePr>
          <p:nvPr/>
        </p:nvGraphicFramePr>
        <p:xfrm>
          <a:off x="790575" y="990600"/>
          <a:ext cx="7915275" cy="6066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99630"/>
                <a:gridCol w="2552883"/>
                <a:gridCol w="1314544"/>
                <a:gridCol w="1400275"/>
                <a:gridCol w="828734"/>
                <a:gridCol w="819209"/>
              </a:tblGrid>
              <a:tr h="286495">
                <a:tc>
                  <a:txBody>
                    <a:bodyPr/>
                    <a:lstStyle/>
                    <a:p>
                      <a:pPr algn="ctr" fontAlgn="b"/>
                      <a:r>
                        <a:rPr lang="es-P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Número</a:t>
                      </a:r>
                      <a:endParaRPr lang="es-PE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500" b="1" u="none" strike="noStrike" dirty="0">
                          <a:effectLst/>
                          <a:latin typeface="Arial Narrow" pitchFamily="34" charset="0"/>
                        </a:rPr>
                        <a:t>Nombre</a:t>
                      </a:r>
                      <a:endParaRPr lang="es-PE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PE" sz="1500" b="1" u="none" strike="noStrike" dirty="0" smtClean="0">
                          <a:effectLst/>
                          <a:latin typeface="Arial Narrow" pitchFamily="34" charset="0"/>
                        </a:rPr>
                        <a:t>Yacimiento</a:t>
                      </a:r>
                      <a:endParaRPr lang="es-PE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Punto de Muestreo</a:t>
                      </a:r>
                      <a:endParaRPr lang="es-PE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1" u="none" strike="noStrike" dirty="0">
                          <a:effectLst/>
                          <a:latin typeface="Arial Narrow" pitchFamily="34" charset="0"/>
                        </a:rPr>
                        <a:t>E</a:t>
                      </a:r>
                      <a:endParaRPr lang="es-PE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1" u="none" strike="noStrike" dirty="0">
                          <a:effectLst/>
                          <a:latin typeface="Arial Narrow" pitchFamily="34" charset="0"/>
                        </a:rPr>
                        <a:t>N</a:t>
                      </a:r>
                      <a:endParaRPr lang="es-PE" sz="15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23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Rafaelyacu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Shiviyacu</a:t>
                      </a: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QRafa1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0374007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u="none" strike="noStrike" dirty="0" smtClean="0">
                          <a:effectLst/>
                          <a:latin typeface="Arial Narrow" pitchFamily="34" charset="0"/>
                        </a:rPr>
                        <a:t>9723925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24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San </a:t>
                      </a:r>
                      <a:r>
                        <a:rPr lang="es-PE" sz="150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Barbarillo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Shiviyacu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QSaBa1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0374656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effectLst/>
                          <a:latin typeface="Arial Narrow" pitchFamily="34" charset="0"/>
                        </a:rPr>
                        <a:t>9722654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25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Cocha Camilonyacu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Shiviyacu</a:t>
                      </a: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CCami1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0373808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9707068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26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Paushiyacu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Forestal</a:t>
                      </a: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QPaus1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0370138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9741409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27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Yamiyacu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Forestal</a:t>
                      </a: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effectLst/>
                          <a:latin typeface="Arial Narrow" pitchFamily="34" charset="0"/>
                        </a:rPr>
                        <a:t>QYami1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0371449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9742385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28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Tipishca </a:t>
                      </a:r>
                      <a:r>
                        <a:rPr lang="es-PE" sz="150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 Caborey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QTipis1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0428391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effectLst/>
                          <a:latin typeface="Arial Narrow" pitchFamily="34" charset="0"/>
                        </a:rPr>
                        <a:t>9712692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29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Cocha Venancio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CVena1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0413244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9728265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30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Santa </a:t>
                      </a:r>
                      <a:r>
                        <a:rPr lang="es-PE" sz="150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Barbara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QSanB1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0427658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9711470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Lisacaño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QLisa1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0429517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9711459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32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San </a:t>
                      </a:r>
                      <a:r>
                        <a:rPr lang="es-PE" sz="150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Antonio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QSanA1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0425618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9712560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33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Cocha Pacococha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CPaco1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0431278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9711739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34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Cocha Boacocha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CBoa1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0432324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9711432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35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Cocha Isampa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effectLst/>
                          <a:latin typeface="Arial Narrow" pitchFamily="34" charset="0"/>
                        </a:rPr>
                        <a:t>CIsam1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0426312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9713303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36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Cocha Tipishca </a:t>
                      </a:r>
                      <a:r>
                        <a:rPr lang="es-PE" sz="150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de Vista Alegre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CTipiA1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0424486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9715762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37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Cocha</a:t>
                      </a:r>
                      <a:r>
                        <a:rPr lang="es-PE" sz="15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Vista </a:t>
                      </a:r>
                      <a:r>
                        <a:rPr lang="es-PE" sz="150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Alegre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CVist1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0423310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9716936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38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PE" sz="1500" u="none" strike="noStrike" dirty="0" smtClean="0">
                          <a:effectLst/>
                          <a:latin typeface="Arial Narrow" pitchFamily="34" charset="0"/>
                        </a:rPr>
                        <a:t>Cocha Samique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CSami1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0429737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9712118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39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Río Tigre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RTigre1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0387249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9758059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40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Balata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>
                          <a:effectLst/>
                          <a:latin typeface="Arial Narrow" pitchFamily="34" charset="0"/>
                        </a:rPr>
                        <a:t>QBala1</a:t>
                      </a:r>
                      <a:endParaRPr lang="es-PE" sz="1500" b="0" i="0" u="none" strike="noStrike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0410348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9734044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Cocha</a:t>
                      </a:r>
                      <a:r>
                        <a:rPr lang="es-PE" sz="15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</a:t>
                      </a:r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Chanchali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effectLst/>
                          <a:latin typeface="Arial Narrow" pitchFamily="34" charset="0"/>
                        </a:rPr>
                        <a:t>CChan1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0413341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9730201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42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Shiquilio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QShiq1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0412389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9729216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43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Cocha Pashincocha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CPash1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0412220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9731308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44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Cocha Tipishca </a:t>
                      </a:r>
                      <a:r>
                        <a:rPr lang="es-PE" sz="1500" u="none" strike="noStrike" dirty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(Comunidad Caceres)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CTiph1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effectLst/>
                          <a:latin typeface="Arial Narrow" pitchFamily="34" charset="0"/>
                        </a:rPr>
                        <a:t>0410081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 smtClean="0">
                          <a:effectLst/>
                          <a:latin typeface="Arial Narrow" pitchFamily="34" charset="0"/>
                        </a:rPr>
                        <a:t>9733350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  <a:tr h="227049"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45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PE" sz="15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Quebrada Bancal</a:t>
                      </a:r>
                      <a:endParaRPr lang="es-PE" sz="1500" b="0" i="0" u="none" strike="noStrike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itchFamily="34" charset="0"/>
                        </a:rPr>
                        <a:t>---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QBanc1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0409661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PE" sz="1500" u="none" strike="noStrike" dirty="0">
                          <a:effectLst/>
                          <a:latin typeface="Arial Narrow" pitchFamily="34" charset="0"/>
                        </a:rPr>
                        <a:t>9731796</a:t>
                      </a:r>
                      <a:endParaRPr lang="es-PE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itchFamily="34" charset="0"/>
                      </a:endParaRPr>
                    </a:p>
                  </a:txBody>
                  <a:tcPr marL="4920" marR="4920" marT="5118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789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MAPA DE PUNTOS EVALUADOS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25" name="4 CuadroTexto"/>
          <p:cNvSpPr txBox="1">
            <a:spLocks noChangeArrowheads="1"/>
          </p:cNvSpPr>
          <p:nvPr/>
        </p:nvSpPr>
        <p:spPr bwMode="auto">
          <a:xfrm>
            <a:off x="3678238" y="2817813"/>
            <a:ext cx="9001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Marsella</a:t>
            </a:r>
          </a:p>
        </p:txBody>
      </p:sp>
      <p:sp>
        <p:nvSpPr>
          <p:cNvPr id="5126" name="7 CuadroTexto"/>
          <p:cNvSpPr txBox="1">
            <a:spLocks noChangeArrowheads="1"/>
          </p:cNvSpPr>
          <p:nvPr/>
        </p:nvSpPr>
        <p:spPr bwMode="auto">
          <a:xfrm>
            <a:off x="5691188" y="3001963"/>
            <a:ext cx="701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Bartra</a:t>
            </a:r>
          </a:p>
        </p:txBody>
      </p:sp>
      <p:sp>
        <p:nvSpPr>
          <p:cNvPr id="5127" name="8 CuadroTexto"/>
          <p:cNvSpPr txBox="1">
            <a:spLocks noChangeArrowheads="1"/>
          </p:cNvSpPr>
          <p:nvPr/>
        </p:nvSpPr>
        <p:spPr bwMode="auto">
          <a:xfrm>
            <a:off x="5859463" y="3187700"/>
            <a:ext cx="1217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San Jacinto</a:t>
            </a:r>
          </a:p>
        </p:txBody>
      </p:sp>
      <p:pic>
        <p:nvPicPr>
          <p:cNvPr id="5128" name="9 Imagen" descr="San Jacinto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81025" y="917575"/>
            <a:ext cx="8154988" cy="554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9" name="10 CuadroTexto"/>
          <p:cNvSpPr txBox="1">
            <a:spLocks noChangeArrowheads="1"/>
          </p:cNvSpPr>
          <p:nvPr/>
        </p:nvSpPr>
        <p:spPr bwMode="auto">
          <a:xfrm>
            <a:off x="6269038" y="3017838"/>
            <a:ext cx="200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SAN JACINTO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16 Imagen" descr="Marsell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713" y="982663"/>
            <a:ext cx="8380412" cy="5332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6148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789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MAPA DE PUNTOS EVALUADOS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50" name="11 CuadroTexto"/>
          <p:cNvSpPr txBox="1">
            <a:spLocks noChangeArrowheads="1"/>
          </p:cNvSpPr>
          <p:nvPr/>
        </p:nvSpPr>
        <p:spPr bwMode="auto">
          <a:xfrm>
            <a:off x="1414463" y="4864100"/>
            <a:ext cx="149383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MARSELLA</a:t>
            </a:r>
          </a:p>
        </p:txBody>
      </p:sp>
      <p:sp>
        <p:nvSpPr>
          <p:cNvPr id="6151" name="12 CuadroTexto"/>
          <p:cNvSpPr txBox="1">
            <a:spLocks noChangeArrowheads="1"/>
          </p:cNvSpPr>
          <p:nvPr/>
        </p:nvSpPr>
        <p:spPr bwMode="auto">
          <a:xfrm>
            <a:off x="7223125" y="4330700"/>
            <a:ext cx="116998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BARTRA</a:t>
            </a:r>
          </a:p>
        </p:txBody>
      </p:sp>
      <p:sp>
        <p:nvSpPr>
          <p:cNvPr id="15" name="14 Elipse"/>
          <p:cNvSpPr/>
          <p:nvPr/>
        </p:nvSpPr>
        <p:spPr>
          <a:xfrm rot="21217629">
            <a:off x="4922838" y="5260975"/>
            <a:ext cx="3598862" cy="71596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  <p:sp>
        <p:nvSpPr>
          <p:cNvPr id="18" name="17 Elipse"/>
          <p:cNvSpPr/>
          <p:nvPr/>
        </p:nvSpPr>
        <p:spPr>
          <a:xfrm rot="1208790">
            <a:off x="2516188" y="3860800"/>
            <a:ext cx="3094037" cy="173831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5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7171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789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MAPA DE PUNTOS EVALUADOS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73" name="6 CuadroTexto"/>
          <p:cNvSpPr txBox="1">
            <a:spLocks noChangeArrowheads="1"/>
          </p:cNvSpPr>
          <p:nvPr/>
        </p:nvSpPr>
        <p:spPr bwMode="auto">
          <a:xfrm>
            <a:off x="2944813" y="2127250"/>
            <a:ext cx="869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Forestal</a:t>
            </a:r>
          </a:p>
        </p:txBody>
      </p:sp>
      <p:sp>
        <p:nvSpPr>
          <p:cNvPr id="7174" name="4 CuadroTexto"/>
          <p:cNvSpPr txBox="1">
            <a:spLocks noChangeArrowheads="1"/>
          </p:cNvSpPr>
          <p:nvPr/>
        </p:nvSpPr>
        <p:spPr bwMode="auto">
          <a:xfrm>
            <a:off x="5541963" y="1757363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Forestal</a:t>
            </a:r>
          </a:p>
        </p:txBody>
      </p:sp>
      <p:sp>
        <p:nvSpPr>
          <p:cNvPr id="7175" name="8 CuadroTexto"/>
          <p:cNvSpPr txBox="1">
            <a:spLocks noChangeArrowheads="1"/>
          </p:cNvSpPr>
          <p:nvPr/>
        </p:nvSpPr>
        <p:spPr bwMode="auto">
          <a:xfrm>
            <a:off x="3913188" y="4986338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Shiviyacu</a:t>
            </a:r>
          </a:p>
        </p:txBody>
      </p:sp>
      <p:pic>
        <p:nvPicPr>
          <p:cNvPr id="7176" name="9 Imagen" descr="Bartra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1500" y="1177925"/>
            <a:ext cx="8315325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10 CuadroTexto"/>
          <p:cNvSpPr txBox="1">
            <a:spLocks noChangeArrowheads="1"/>
          </p:cNvSpPr>
          <p:nvPr/>
        </p:nvSpPr>
        <p:spPr bwMode="auto">
          <a:xfrm>
            <a:off x="6126163" y="1357313"/>
            <a:ext cx="200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BARTRA</a:t>
            </a:r>
          </a:p>
        </p:txBody>
      </p:sp>
      <p:sp>
        <p:nvSpPr>
          <p:cNvPr id="12" name="11 Elipse"/>
          <p:cNvSpPr/>
          <p:nvPr/>
        </p:nvSpPr>
        <p:spPr>
          <a:xfrm rot="1026290">
            <a:off x="1554163" y="1423988"/>
            <a:ext cx="4095750" cy="1895475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P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789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MAPA DE PUNTOS EVALUADOS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97" name="6 CuadroTexto"/>
          <p:cNvSpPr txBox="1">
            <a:spLocks noChangeArrowheads="1"/>
          </p:cNvSpPr>
          <p:nvPr/>
        </p:nvSpPr>
        <p:spPr bwMode="auto">
          <a:xfrm>
            <a:off x="2944813" y="2127250"/>
            <a:ext cx="869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Forestal</a:t>
            </a:r>
          </a:p>
        </p:txBody>
      </p:sp>
      <p:sp>
        <p:nvSpPr>
          <p:cNvPr id="8198" name="4 CuadroTexto"/>
          <p:cNvSpPr txBox="1">
            <a:spLocks noChangeArrowheads="1"/>
          </p:cNvSpPr>
          <p:nvPr/>
        </p:nvSpPr>
        <p:spPr bwMode="auto">
          <a:xfrm>
            <a:off x="5541963" y="1757363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Forestal</a:t>
            </a:r>
          </a:p>
        </p:txBody>
      </p:sp>
      <p:sp>
        <p:nvSpPr>
          <p:cNvPr id="8199" name="8 CuadroTexto"/>
          <p:cNvSpPr txBox="1">
            <a:spLocks noChangeArrowheads="1"/>
          </p:cNvSpPr>
          <p:nvPr/>
        </p:nvSpPr>
        <p:spPr bwMode="auto">
          <a:xfrm>
            <a:off x="3913188" y="4986338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Shiviyacu</a:t>
            </a:r>
          </a:p>
        </p:txBody>
      </p:sp>
      <p:sp>
        <p:nvSpPr>
          <p:cNvPr id="8200" name="10 CuadroTexto"/>
          <p:cNvSpPr txBox="1">
            <a:spLocks noChangeArrowheads="1"/>
          </p:cNvSpPr>
          <p:nvPr/>
        </p:nvSpPr>
        <p:spPr bwMode="auto">
          <a:xfrm>
            <a:off x="6126163" y="1357313"/>
            <a:ext cx="200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BARTRA</a:t>
            </a:r>
          </a:p>
        </p:txBody>
      </p:sp>
      <p:sp>
        <p:nvSpPr>
          <p:cNvPr id="8201" name="13 CuadroTexto"/>
          <p:cNvSpPr txBox="1">
            <a:spLocks noChangeArrowheads="1"/>
          </p:cNvSpPr>
          <p:nvPr/>
        </p:nvSpPr>
        <p:spPr bwMode="auto">
          <a:xfrm>
            <a:off x="2078038" y="1927225"/>
            <a:ext cx="200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FORESTAL</a:t>
            </a:r>
          </a:p>
        </p:txBody>
      </p:sp>
      <p:pic>
        <p:nvPicPr>
          <p:cNvPr id="8202" name="14 Imagen" descr="Shiviyacu y Foresta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6675" y="1092200"/>
            <a:ext cx="8982075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203" name="15 CuadroTexto"/>
          <p:cNvSpPr txBox="1">
            <a:spLocks noChangeArrowheads="1"/>
          </p:cNvSpPr>
          <p:nvPr/>
        </p:nvSpPr>
        <p:spPr bwMode="auto">
          <a:xfrm>
            <a:off x="1814513" y="1757363"/>
            <a:ext cx="200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FORESTAL</a:t>
            </a:r>
          </a:p>
        </p:txBody>
      </p:sp>
      <p:sp>
        <p:nvSpPr>
          <p:cNvPr id="8204" name="16 CuadroTexto"/>
          <p:cNvSpPr txBox="1">
            <a:spLocks noChangeArrowheads="1"/>
          </p:cNvSpPr>
          <p:nvPr/>
        </p:nvSpPr>
        <p:spPr bwMode="auto">
          <a:xfrm>
            <a:off x="2078038" y="4586288"/>
            <a:ext cx="2274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SHIVIYACU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7893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MAPA DE PUNTOS EVALUADOS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221" name="6 CuadroTexto"/>
          <p:cNvSpPr txBox="1">
            <a:spLocks noChangeArrowheads="1"/>
          </p:cNvSpPr>
          <p:nvPr/>
        </p:nvSpPr>
        <p:spPr bwMode="auto">
          <a:xfrm>
            <a:off x="2944813" y="2127250"/>
            <a:ext cx="8699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Forestal</a:t>
            </a:r>
          </a:p>
        </p:txBody>
      </p:sp>
      <p:sp>
        <p:nvSpPr>
          <p:cNvPr id="9222" name="4 CuadroTexto"/>
          <p:cNvSpPr txBox="1">
            <a:spLocks noChangeArrowheads="1"/>
          </p:cNvSpPr>
          <p:nvPr/>
        </p:nvSpPr>
        <p:spPr bwMode="auto">
          <a:xfrm>
            <a:off x="5541963" y="1757363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Forestal</a:t>
            </a:r>
          </a:p>
        </p:txBody>
      </p:sp>
      <p:sp>
        <p:nvSpPr>
          <p:cNvPr id="9223" name="8 CuadroTexto"/>
          <p:cNvSpPr txBox="1">
            <a:spLocks noChangeArrowheads="1"/>
          </p:cNvSpPr>
          <p:nvPr/>
        </p:nvSpPr>
        <p:spPr bwMode="auto">
          <a:xfrm>
            <a:off x="3913188" y="4986338"/>
            <a:ext cx="10668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>
                <a:solidFill>
                  <a:schemeClr val="bg1"/>
                </a:solidFill>
                <a:latin typeface="Arial Narrow" pitchFamily="34" charset="0"/>
              </a:rPr>
              <a:t>Shiviyacu</a:t>
            </a:r>
          </a:p>
        </p:txBody>
      </p:sp>
      <p:sp>
        <p:nvSpPr>
          <p:cNvPr id="9224" name="10 CuadroTexto"/>
          <p:cNvSpPr txBox="1">
            <a:spLocks noChangeArrowheads="1"/>
          </p:cNvSpPr>
          <p:nvPr/>
        </p:nvSpPr>
        <p:spPr bwMode="auto">
          <a:xfrm>
            <a:off x="6126163" y="1357313"/>
            <a:ext cx="200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BARTRA</a:t>
            </a:r>
          </a:p>
        </p:txBody>
      </p:sp>
      <p:sp>
        <p:nvSpPr>
          <p:cNvPr id="9225" name="13 CuadroTexto"/>
          <p:cNvSpPr txBox="1">
            <a:spLocks noChangeArrowheads="1"/>
          </p:cNvSpPr>
          <p:nvPr/>
        </p:nvSpPr>
        <p:spPr bwMode="auto">
          <a:xfrm>
            <a:off x="2078038" y="1927225"/>
            <a:ext cx="200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FORESTAL</a:t>
            </a:r>
          </a:p>
        </p:txBody>
      </p:sp>
      <p:sp>
        <p:nvSpPr>
          <p:cNvPr id="9226" name="15 CuadroTexto"/>
          <p:cNvSpPr txBox="1">
            <a:spLocks noChangeArrowheads="1"/>
          </p:cNvSpPr>
          <p:nvPr/>
        </p:nvSpPr>
        <p:spPr bwMode="auto">
          <a:xfrm>
            <a:off x="1814513" y="1757363"/>
            <a:ext cx="2000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FORESTAL</a:t>
            </a:r>
          </a:p>
        </p:txBody>
      </p:sp>
      <p:sp>
        <p:nvSpPr>
          <p:cNvPr id="9227" name="16 CuadroTexto"/>
          <p:cNvSpPr txBox="1">
            <a:spLocks noChangeArrowheads="1"/>
          </p:cNvSpPr>
          <p:nvPr/>
        </p:nvSpPr>
        <p:spPr bwMode="auto">
          <a:xfrm>
            <a:off x="2078038" y="4586288"/>
            <a:ext cx="2274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chemeClr val="bg1"/>
                </a:solidFill>
                <a:latin typeface="Arial Narrow" pitchFamily="34" charset="0"/>
              </a:rPr>
              <a:t>SHIVIYACU</a:t>
            </a:r>
          </a:p>
        </p:txBody>
      </p:sp>
      <p:pic>
        <p:nvPicPr>
          <p:cNvPr id="9228" name="12 Imagen" descr="Tigre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063" y="1120775"/>
            <a:ext cx="8239125" cy="518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9" name="17 CuadroTexto"/>
          <p:cNvSpPr txBox="1">
            <a:spLocks noChangeArrowheads="1"/>
          </p:cNvSpPr>
          <p:nvPr/>
        </p:nvSpPr>
        <p:spPr bwMode="auto">
          <a:xfrm>
            <a:off x="5541963" y="3276600"/>
            <a:ext cx="1066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FF0000"/>
                </a:solidFill>
                <a:latin typeface="Arial Narrow" pitchFamily="34" charset="0"/>
              </a:rPr>
              <a:t>LOTE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13"/>
          <p:cNvSpPr txBox="1">
            <a:spLocks noChangeArrowheads="1"/>
          </p:cNvSpPr>
          <p:nvPr/>
        </p:nvSpPr>
        <p:spPr bwMode="auto">
          <a:xfrm>
            <a:off x="4729163" y="6534150"/>
            <a:ext cx="42449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s-PE" altLang="es-MX" sz="900">
                <a:solidFill>
                  <a:srgbClr val="004694"/>
                </a:solidFill>
                <a:latin typeface="Arial Narrow" pitchFamily="34" charset="0"/>
                <a:ea typeface="Hand Of Sean" pitchFamily="2" charset="-128"/>
              </a:rPr>
              <a:t>DIRECCIÓN DE GESTIÓN DE CALIDAD DE LOS RECURSOS HÍDRICOS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500063" y="485775"/>
            <a:ext cx="3455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s-PE" altLang="es-MX" sz="2000" b="1">
                <a:solidFill>
                  <a:srgbClr val="004694"/>
                </a:solidFill>
                <a:latin typeface="Arial Narrow" pitchFamily="34" charset="0"/>
              </a:rPr>
              <a:t>RESULTADOS DE AGUA</a:t>
            </a:r>
            <a:endParaRPr lang="en-US" altLang="es-MX" sz="2000" b="1">
              <a:solidFill>
                <a:srgbClr val="004694"/>
              </a:solidFill>
              <a:latin typeface="Arial Narrow" pitchFamily="34" charset="0"/>
            </a:endParaRPr>
          </a:p>
        </p:txBody>
      </p:sp>
      <p:cxnSp>
        <p:nvCxnSpPr>
          <p:cNvPr id="4" name="3 Conector recto"/>
          <p:cNvCxnSpPr/>
          <p:nvPr/>
        </p:nvCxnSpPr>
        <p:spPr>
          <a:xfrm>
            <a:off x="1414463" y="898525"/>
            <a:ext cx="7835900" cy="0"/>
          </a:xfrm>
          <a:prstGeom prst="line">
            <a:avLst/>
          </a:prstGeom>
          <a:ln>
            <a:solidFill>
              <a:srgbClr val="004694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2 Gráfico"/>
          <p:cNvGraphicFramePr>
            <a:graphicFrameLocks/>
          </p:cNvGraphicFramePr>
          <p:nvPr/>
        </p:nvGraphicFramePr>
        <p:xfrm>
          <a:off x="0" y="1116013"/>
          <a:ext cx="8942400" cy="433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7248</TotalTime>
  <Words>1933</Words>
  <Application>Microsoft Office PowerPoint</Application>
  <PresentationFormat>Presentación en pantalla (4:3)</PresentationFormat>
  <Paragraphs>835</Paragraphs>
  <Slides>26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31" baseType="lpstr">
      <vt:lpstr>Calibri</vt:lpstr>
      <vt:lpstr>Arial</vt:lpstr>
      <vt:lpstr>Arial Narrow</vt:lpstr>
      <vt:lpstr>Hand Of Sean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Autoridad Nacional del Agua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Irene Saldaña-Cortez</dc:creator>
  <cp:lastModifiedBy>Pc</cp:lastModifiedBy>
  <cp:revision>414</cp:revision>
  <dcterms:created xsi:type="dcterms:W3CDTF">2012-01-13T13:38:31Z</dcterms:created>
  <dcterms:modified xsi:type="dcterms:W3CDTF">2013-10-11T20:35:49Z</dcterms:modified>
</cp:coreProperties>
</file>